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11.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2.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notesSlides/notesSlide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notesSlides/notesSlide1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notesSlides/notesSlide14.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 id="2147483713" r:id="rId6"/>
    <p:sldMasterId id="2147483726" r:id="rId7"/>
    <p:sldMasterId id="2147483739" r:id="rId8"/>
    <p:sldMasterId id="2147483752" r:id="rId9"/>
    <p:sldMasterId id="2147483765" r:id="rId10"/>
    <p:sldMasterId id="2147483778" r:id="rId11"/>
    <p:sldMasterId id="2147483792" r:id="rId12"/>
    <p:sldMasterId id="2147483805" r:id="rId13"/>
  </p:sldMasterIdLst>
  <p:notesMasterIdLst>
    <p:notesMasterId r:id="rId45"/>
  </p:notesMasterIdLst>
  <p:sldIdLst>
    <p:sldId id="256" r:id="rId14"/>
    <p:sldId id="372" r:id="rId15"/>
    <p:sldId id="363" r:id="rId16"/>
    <p:sldId id="368" r:id="rId17"/>
    <p:sldId id="364" r:id="rId18"/>
    <p:sldId id="365" r:id="rId19"/>
    <p:sldId id="362" r:id="rId20"/>
    <p:sldId id="373" r:id="rId21"/>
    <p:sldId id="366" r:id="rId22"/>
    <p:sldId id="343" r:id="rId23"/>
    <p:sldId id="258" r:id="rId24"/>
    <p:sldId id="358" r:id="rId25"/>
    <p:sldId id="355" r:id="rId26"/>
    <p:sldId id="261" r:id="rId27"/>
    <p:sldId id="262" r:id="rId28"/>
    <p:sldId id="348" r:id="rId29"/>
    <p:sldId id="263" r:id="rId30"/>
    <p:sldId id="264" r:id="rId31"/>
    <p:sldId id="265" r:id="rId32"/>
    <p:sldId id="266" r:id="rId33"/>
    <p:sldId id="347" r:id="rId34"/>
    <p:sldId id="271" r:id="rId35"/>
    <p:sldId id="269" r:id="rId36"/>
    <p:sldId id="268" r:id="rId37"/>
    <p:sldId id="351" r:id="rId38"/>
    <p:sldId id="272" r:id="rId39"/>
    <p:sldId id="274" r:id="rId40"/>
    <p:sldId id="353" r:id="rId41"/>
    <p:sldId id="356" r:id="rId42"/>
    <p:sldId id="259" r:id="rId43"/>
    <p:sldId id="36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406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ecily Etherington" initials="CE" lastIdx="1" clrIdx="0">
    <p:extLst>
      <p:ext uri="{19B8F6BF-5375-455C-9EA6-DF929625EA0E}">
        <p15:presenceInfo xmlns:p15="http://schemas.microsoft.com/office/powerpoint/2012/main" userId="9db23dabbee7e5b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AFCA0B"/>
    <a:srgbClr val="008BD2"/>
    <a:srgbClr val="8A6099"/>
    <a:srgbClr val="ED689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0" y="150"/>
      </p:cViewPr>
      <p:guideLst>
        <p:guide orient="horz" pos="2160"/>
        <p:guide pos="406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commentAuthors" Target="commentAuthors.xml"/><Relationship Id="rId20" Type="http://schemas.openxmlformats.org/officeDocument/2006/relationships/slide" Target="slides/slide7.xml"/><Relationship Id="rId41"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Cecily\Dropbox\ICT%20Climate%20Voices%20(1)\Action%20in%20Schools\Climate%20Action%20Survey\Survey%20data\Chosen%20Hill,%20Glos%20(Dec%202020)\Climate%20action%20Climate%20Action%20Survey.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Cecily\AppData\Roaming\Microsoft\Excel\Climate%20action%20Climate%20Action%20Survey%20(version%201).xlsb"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Cecily\AppData\Roaming\Microsoft\Excel\Climate%20action%20Climate%20Action%20Survey%20(version%201).xlsb"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Cecily\AppData\Roaming\Microsoft\Excel\Climate%20action%20Climate%20Action%20Survey%20(version%201).xlsb"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C:\Users\Cecily\Dropbox\ICT%20Climate%20Voices%20(1)\Action%20in%20Schools\Climate%20Action%20Survey\Survey%20data\Chosen%20Hill,%20Glos%20(Dec%202020)\Climate%20action%20Climate%20Action%20Survey.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C:\Users\Cecily\AppData\Roaming\Microsoft\Excel\Climate%20action%20Climate%20Action%20Survey%20(version%201).xlsb" TargetMode="Externa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C:\Users\Cecily\AppData\Roaming\Microsoft\Excel\Climate%20action%20Climate%20Action%20Survey%20(version%201).xlsb" TargetMode="Externa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file:///C:\Users\Cecily\AppData\Roaming\Microsoft\Excel\Climate%20action%20Climate%20Action%20Survey%20(version%201).xlsb"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LYNDON!$A$153:$A$160</c:f>
              <c:strCache>
                <c:ptCount val="8"/>
                <c:pt idx="0">
                  <c:v>11</c:v>
                </c:pt>
                <c:pt idx="1">
                  <c:v>12</c:v>
                </c:pt>
                <c:pt idx="2">
                  <c:v>13</c:v>
                </c:pt>
                <c:pt idx="3">
                  <c:v>14</c:v>
                </c:pt>
                <c:pt idx="4">
                  <c:v>15</c:v>
                </c:pt>
                <c:pt idx="5">
                  <c:v>16</c:v>
                </c:pt>
                <c:pt idx="6">
                  <c:v>17</c:v>
                </c:pt>
                <c:pt idx="7">
                  <c:v>18</c:v>
                </c:pt>
              </c:strCache>
            </c:strRef>
          </c:cat>
          <c:val>
            <c:numRef>
              <c:f>LYNDON!$B$153:$B$160</c:f>
              <c:numCache>
                <c:formatCode>0%</c:formatCode>
                <c:ptCount val="8"/>
                <c:pt idx="0">
                  <c:v>7.0900000000000005E-2</c:v>
                </c:pt>
                <c:pt idx="1">
                  <c:v>0.13100000000000001</c:v>
                </c:pt>
                <c:pt idx="2">
                  <c:v>0.1618</c:v>
                </c:pt>
                <c:pt idx="3">
                  <c:v>0.1371</c:v>
                </c:pt>
                <c:pt idx="4">
                  <c:v>0.1048</c:v>
                </c:pt>
                <c:pt idx="5">
                  <c:v>0.1171</c:v>
                </c:pt>
                <c:pt idx="6">
                  <c:v>0.2034</c:v>
                </c:pt>
                <c:pt idx="7">
                  <c:v>7.400000000000001E-2</c:v>
                </c:pt>
              </c:numCache>
            </c:numRef>
          </c:val>
          <c:extLst>
            <c:ext xmlns:c16="http://schemas.microsoft.com/office/drawing/2014/chart" uri="{C3380CC4-5D6E-409C-BE32-E72D297353CC}">
              <c16:uniqueId val="{00000000-02B7-4FA0-B4D3-93C89518888A}"/>
            </c:ext>
          </c:extLst>
        </c:ser>
        <c:dLbls>
          <c:dLblPos val="outEnd"/>
          <c:showLegendKey val="0"/>
          <c:showVal val="1"/>
          <c:showCatName val="0"/>
          <c:showSerName val="0"/>
          <c:showPercent val="0"/>
          <c:showBubbleSize val="0"/>
        </c:dLbls>
        <c:gapWidth val="80"/>
        <c:overlap val="25"/>
        <c:axId val="548529712"/>
        <c:axId val="548524136"/>
      </c:barChart>
      <c:catAx>
        <c:axId val="548529712"/>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n-US"/>
          </a:p>
        </c:txPr>
        <c:crossAx val="548524136"/>
        <c:crosses val="autoZero"/>
        <c:auto val="1"/>
        <c:lblAlgn val="ctr"/>
        <c:lblOffset val="100"/>
        <c:noMultiLvlLbl val="0"/>
      </c:catAx>
      <c:valAx>
        <c:axId val="548524136"/>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n-US"/>
          </a:p>
        </c:txPr>
        <c:crossAx val="548529712"/>
        <c:crosses val="autoZero"/>
        <c:crossBetween val="between"/>
      </c:valAx>
      <c:spPr>
        <a:noFill/>
        <a:ln>
          <a:noFill/>
        </a:ln>
        <a:effectLst/>
      </c:spPr>
    </c:plotArea>
    <c:plotVisOnly val="1"/>
    <c:dispBlanksAs val="gap"/>
    <c:showDLblsOverMax val="0"/>
  </c:chart>
  <c:spPr>
    <a:solidFill>
      <a:schemeClr val="lt1"/>
    </a:solidFill>
    <a:ln w="9525" cap="flat" cmpd="sng" algn="ctr">
      <a:noFill/>
      <a:round/>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Calibri" panose="020F050202020403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LYNDON!$A$83:$A$93</c:f>
              <c:strCache>
                <c:ptCount val="11"/>
                <c:pt idx="0">
                  <c:v>Religious beliefs</c:v>
                </c:pt>
                <c:pt idx="1">
                  <c:v>Job opportunities</c:v>
                </c:pt>
                <c:pt idx="2">
                  <c:v>Gender, sexuality &amp; race</c:v>
                </c:pt>
                <c:pt idx="3">
                  <c:v>Finances</c:v>
                </c:pt>
                <c:pt idx="4">
                  <c:v>Causing less damage 
to the environment</c:v>
                </c:pt>
                <c:pt idx="5">
                  <c:v>Injustice in our world</c:v>
                </c:pt>
                <c:pt idx="6">
                  <c:v>Fitness</c:v>
                </c:pt>
                <c:pt idx="7">
                  <c:v>Social life</c:v>
                </c:pt>
                <c:pt idx="8">
                  <c:v>Health and wellbeing</c:v>
                </c:pt>
                <c:pt idx="9">
                  <c:v>Education</c:v>
                </c:pt>
                <c:pt idx="10">
                  <c:v>Friends &amp; family</c:v>
                </c:pt>
              </c:strCache>
            </c:strRef>
          </c:cat>
          <c:val>
            <c:numRef>
              <c:f>LYNDON!$B$83:$B$93</c:f>
              <c:numCache>
                <c:formatCode>0%</c:formatCode>
                <c:ptCount val="11"/>
                <c:pt idx="0">
                  <c:v>4.3400000000000001E-2</c:v>
                </c:pt>
                <c:pt idx="1">
                  <c:v>6.6799999999999998E-2</c:v>
                </c:pt>
                <c:pt idx="2">
                  <c:v>7.51E-2</c:v>
                </c:pt>
                <c:pt idx="3">
                  <c:v>7.85E-2</c:v>
                </c:pt>
                <c:pt idx="4">
                  <c:v>0.1653</c:v>
                </c:pt>
                <c:pt idx="5">
                  <c:v>0.17199999999999999</c:v>
                </c:pt>
                <c:pt idx="6">
                  <c:v>0.28549999999999998</c:v>
                </c:pt>
                <c:pt idx="7">
                  <c:v>0.32390000000000002</c:v>
                </c:pt>
                <c:pt idx="8">
                  <c:v>0.35229999999999989</c:v>
                </c:pt>
                <c:pt idx="9">
                  <c:v>0.71620000000000006</c:v>
                </c:pt>
                <c:pt idx="10">
                  <c:v>0.75129999999999997</c:v>
                </c:pt>
              </c:numCache>
            </c:numRef>
          </c:val>
          <c:extLst>
            <c:ext xmlns:c16="http://schemas.microsoft.com/office/drawing/2014/chart" uri="{C3380CC4-5D6E-409C-BE32-E72D297353CC}">
              <c16:uniqueId val="{00000000-300E-4E76-BF14-E8705827DD3E}"/>
            </c:ext>
          </c:extLst>
        </c:ser>
        <c:dLbls>
          <c:dLblPos val="outEnd"/>
          <c:showLegendKey val="0"/>
          <c:showVal val="1"/>
          <c:showCatName val="0"/>
          <c:showSerName val="0"/>
          <c:showPercent val="0"/>
          <c:showBubbleSize val="0"/>
        </c:dLbls>
        <c:gapWidth val="55"/>
        <c:overlap val="-34"/>
        <c:axId val="390233280"/>
        <c:axId val="390233608"/>
      </c:barChart>
      <c:catAx>
        <c:axId val="390233280"/>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25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390233608"/>
        <c:crosses val="autoZero"/>
        <c:auto val="1"/>
        <c:lblAlgn val="ctr"/>
        <c:lblOffset val="100"/>
        <c:noMultiLvlLbl val="0"/>
      </c:catAx>
      <c:valAx>
        <c:axId val="390233608"/>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023328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LYNDON!$A$134:$A$143</c:f>
              <c:strCache>
                <c:ptCount val="10"/>
                <c:pt idx="0">
                  <c:v>Religious setting</c:v>
                </c:pt>
                <c:pt idx="1">
                  <c:v>My community</c:v>
                </c:pt>
                <c:pt idx="2">
                  <c:v>Print press</c:v>
                </c:pt>
                <c:pt idx="3">
                  <c:v>Friends</c:v>
                </c:pt>
                <c:pt idx="4">
                  <c:v>Celebrities</c:v>
                </c:pt>
                <c:pt idx="5">
                  <c:v>Charities</c:v>
                </c:pt>
                <c:pt idx="6">
                  <c:v>Family</c:v>
                </c:pt>
                <c:pt idx="7">
                  <c:v>TV</c:v>
                </c:pt>
                <c:pt idx="8">
                  <c:v>School</c:v>
                </c:pt>
                <c:pt idx="9">
                  <c:v>Social media</c:v>
                </c:pt>
              </c:strCache>
            </c:strRef>
          </c:cat>
          <c:val>
            <c:numRef>
              <c:f>LYNDON!$B$134:$B$143</c:f>
              <c:numCache>
                <c:formatCode>0%</c:formatCode>
                <c:ptCount val="10"/>
                <c:pt idx="0">
                  <c:v>5.4000000000000003E-3</c:v>
                </c:pt>
                <c:pt idx="1">
                  <c:v>0.1191</c:v>
                </c:pt>
                <c:pt idx="2">
                  <c:v>0.12640000000000001</c:v>
                </c:pt>
                <c:pt idx="3">
                  <c:v>0.1643</c:v>
                </c:pt>
                <c:pt idx="4">
                  <c:v>0.17150000000000001</c:v>
                </c:pt>
                <c:pt idx="5">
                  <c:v>0.2112</c:v>
                </c:pt>
                <c:pt idx="6">
                  <c:v>0.2437</c:v>
                </c:pt>
                <c:pt idx="7">
                  <c:v>0.58660000000000001</c:v>
                </c:pt>
                <c:pt idx="8">
                  <c:v>0.62819999999999998</c:v>
                </c:pt>
                <c:pt idx="9">
                  <c:v>0.67330000000000001</c:v>
                </c:pt>
              </c:numCache>
            </c:numRef>
          </c:val>
          <c:extLst>
            <c:ext xmlns:c16="http://schemas.microsoft.com/office/drawing/2014/chart" uri="{C3380CC4-5D6E-409C-BE32-E72D297353CC}">
              <c16:uniqueId val="{00000000-8AF1-47EA-BBA5-637B2DF851D2}"/>
            </c:ext>
          </c:extLst>
        </c:ser>
        <c:dLbls>
          <c:showLegendKey val="0"/>
          <c:showVal val="0"/>
          <c:showCatName val="0"/>
          <c:showSerName val="0"/>
          <c:showPercent val="0"/>
          <c:showBubbleSize val="0"/>
        </c:dLbls>
        <c:gapWidth val="89"/>
        <c:axId val="394011688"/>
        <c:axId val="394003160"/>
      </c:barChart>
      <c:catAx>
        <c:axId val="39401168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394003160"/>
        <c:crosses val="autoZero"/>
        <c:auto val="1"/>
        <c:lblAlgn val="ctr"/>
        <c:lblOffset val="100"/>
        <c:noMultiLvlLbl val="0"/>
      </c:catAx>
      <c:valAx>
        <c:axId val="39400316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94011688"/>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8A6099"/>
            </a:solidFill>
            <a:ln>
              <a:solidFill>
                <a:sysClr val="windowText" lastClr="000000">
                  <a:lumMod val="25000"/>
                  <a:lumOff val="75000"/>
                </a:sysClr>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Calibri" panose="020F050202020403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LYNDON!$A$46:$A$49</c:f>
              <c:strCache>
                <c:ptCount val="4"/>
                <c:pt idx="0">
                  <c:v>Not at all concerned</c:v>
                </c:pt>
                <c:pt idx="1">
                  <c:v>Not really concerned</c:v>
                </c:pt>
                <c:pt idx="2">
                  <c:v>Somewhat concerned</c:v>
                </c:pt>
                <c:pt idx="3">
                  <c:v>Very concerned</c:v>
                </c:pt>
              </c:strCache>
            </c:strRef>
          </c:cat>
          <c:val>
            <c:numRef>
              <c:f>LYNDON!$B$46:$B$49</c:f>
              <c:numCache>
                <c:formatCode>0%</c:formatCode>
                <c:ptCount val="4"/>
                <c:pt idx="0">
                  <c:v>0.01</c:v>
                </c:pt>
                <c:pt idx="1">
                  <c:v>5.5100000000000003E-2</c:v>
                </c:pt>
                <c:pt idx="2">
                  <c:v>0.45910000000000001</c:v>
                </c:pt>
                <c:pt idx="3">
                  <c:v>0.47</c:v>
                </c:pt>
              </c:numCache>
            </c:numRef>
          </c:val>
          <c:extLst>
            <c:ext xmlns:c16="http://schemas.microsoft.com/office/drawing/2014/chart" uri="{C3380CC4-5D6E-409C-BE32-E72D297353CC}">
              <c16:uniqueId val="{00000000-A204-452F-A110-C0F714392210}"/>
            </c:ext>
          </c:extLst>
        </c:ser>
        <c:dLbls>
          <c:showLegendKey val="0"/>
          <c:showVal val="0"/>
          <c:showCatName val="0"/>
          <c:showSerName val="0"/>
          <c:showPercent val="0"/>
          <c:showBubbleSize val="0"/>
        </c:dLbls>
        <c:gapWidth val="85"/>
        <c:axId val="508818800"/>
        <c:axId val="508820112"/>
      </c:barChart>
      <c:catAx>
        <c:axId val="5088188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solidFill>
                <a:latin typeface="Calibri" panose="020F0502020204030204" pitchFamily="34" charset="0"/>
                <a:ea typeface="+mn-ea"/>
                <a:cs typeface="+mn-cs"/>
              </a:defRPr>
            </a:pPr>
            <a:endParaRPr lang="en-US"/>
          </a:p>
        </c:txPr>
        <c:crossAx val="508820112"/>
        <c:crosses val="autoZero"/>
        <c:auto val="1"/>
        <c:lblAlgn val="ctr"/>
        <c:lblOffset val="100"/>
        <c:noMultiLvlLbl val="0"/>
      </c:catAx>
      <c:valAx>
        <c:axId val="50882011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0881880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LYNDON!$B$176</c:f>
              <c:strCache>
                <c:ptCount val="1"/>
                <c:pt idx="0">
                  <c:v>I have a good knowledge of what I can do.</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008BD2"/>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LYNDON!$A$177:$A$184</c:f>
              <c:strCache>
                <c:ptCount val="8"/>
                <c:pt idx="0">
                  <c:v>11 yrs </c:v>
                </c:pt>
                <c:pt idx="1">
                  <c:v>12 yrs </c:v>
                </c:pt>
                <c:pt idx="2">
                  <c:v>13 yrs </c:v>
                </c:pt>
                <c:pt idx="3">
                  <c:v>14 yrs </c:v>
                </c:pt>
                <c:pt idx="4">
                  <c:v>15 yrs</c:v>
                </c:pt>
                <c:pt idx="5">
                  <c:v>16 yrs</c:v>
                </c:pt>
                <c:pt idx="6">
                  <c:v>17 yrs</c:v>
                </c:pt>
                <c:pt idx="7">
                  <c:v>18 yrs</c:v>
                </c:pt>
              </c:strCache>
            </c:strRef>
          </c:cat>
          <c:val>
            <c:numRef>
              <c:f>LYNDON!$B$177:$B$184</c:f>
              <c:numCache>
                <c:formatCode>0%</c:formatCode>
                <c:ptCount val="8"/>
                <c:pt idx="0">
                  <c:v>0.71050000000000002</c:v>
                </c:pt>
                <c:pt idx="1">
                  <c:v>0.69569999999999999</c:v>
                </c:pt>
                <c:pt idx="2">
                  <c:v>0.57320000000000004</c:v>
                </c:pt>
                <c:pt idx="3">
                  <c:v>0.68569999999999998</c:v>
                </c:pt>
                <c:pt idx="4">
                  <c:v>0.56859999999999999</c:v>
                </c:pt>
                <c:pt idx="5">
                  <c:v>0.54239999999999999</c:v>
                </c:pt>
                <c:pt idx="6">
                  <c:v>0.56069999999999998</c:v>
                </c:pt>
                <c:pt idx="7">
                  <c:v>0.6905</c:v>
                </c:pt>
              </c:numCache>
            </c:numRef>
          </c:val>
          <c:extLst>
            <c:ext xmlns:c16="http://schemas.microsoft.com/office/drawing/2014/chart" uri="{C3380CC4-5D6E-409C-BE32-E72D297353CC}">
              <c16:uniqueId val="{00000000-6AF2-4EE8-A67C-3FFA62BD19D0}"/>
            </c:ext>
          </c:extLst>
        </c:ser>
        <c:ser>
          <c:idx val="1"/>
          <c:order val="1"/>
          <c:tx>
            <c:strRef>
              <c:f>LYNDON!$C$176</c:f>
              <c:strCache>
                <c:ptCount val="1"/>
                <c:pt idx="0">
                  <c:v>I know some things to do but am generally unsure.</c:v>
                </c:pt>
              </c:strCache>
            </c:strRef>
          </c:tx>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A6CE39"/>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LYNDON!$A$177:$A$184</c:f>
              <c:strCache>
                <c:ptCount val="8"/>
                <c:pt idx="0">
                  <c:v>11 yrs </c:v>
                </c:pt>
                <c:pt idx="1">
                  <c:v>12 yrs </c:v>
                </c:pt>
                <c:pt idx="2">
                  <c:v>13 yrs </c:v>
                </c:pt>
                <c:pt idx="3">
                  <c:v>14 yrs </c:v>
                </c:pt>
                <c:pt idx="4">
                  <c:v>15 yrs</c:v>
                </c:pt>
                <c:pt idx="5">
                  <c:v>16 yrs</c:v>
                </c:pt>
                <c:pt idx="6">
                  <c:v>17 yrs</c:v>
                </c:pt>
                <c:pt idx="7">
                  <c:v>18 yrs</c:v>
                </c:pt>
              </c:strCache>
            </c:strRef>
          </c:cat>
          <c:val>
            <c:numRef>
              <c:f>LYNDON!$C$177:$C$184</c:f>
              <c:numCache>
                <c:formatCode>0%</c:formatCode>
                <c:ptCount val="8"/>
                <c:pt idx="0">
                  <c:v>0.26319999999999999</c:v>
                </c:pt>
                <c:pt idx="1">
                  <c:v>0.30430000000000001</c:v>
                </c:pt>
                <c:pt idx="2">
                  <c:v>0.41460000000000002</c:v>
                </c:pt>
                <c:pt idx="3">
                  <c:v>0.31430000000000002</c:v>
                </c:pt>
                <c:pt idx="4">
                  <c:v>0.39219999999999999</c:v>
                </c:pt>
                <c:pt idx="5">
                  <c:v>0.44069999999999998</c:v>
                </c:pt>
                <c:pt idx="6">
                  <c:v>0.43930000000000002</c:v>
                </c:pt>
                <c:pt idx="7">
                  <c:v>0.28570000000000001</c:v>
                </c:pt>
              </c:numCache>
            </c:numRef>
          </c:val>
          <c:extLst>
            <c:ext xmlns:c16="http://schemas.microsoft.com/office/drawing/2014/chart" uri="{C3380CC4-5D6E-409C-BE32-E72D297353CC}">
              <c16:uniqueId val="{00000001-6AF2-4EE8-A67C-3FFA62BD19D0}"/>
            </c:ext>
          </c:extLst>
        </c:ser>
        <c:ser>
          <c:idx val="2"/>
          <c:order val="2"/>
          <c:tx>
            <c:strRef>
              <c:f>LYNDON!$D$176</c:f>
              <c:strCache>
                <c:ptCount val="1"/>
                <c:pt idx="0">
                  <c:v>I don't know anything I can do to help.</c:v>
                </c:pt>
              </c:strCache>
            </c:strRef>
          </c:tx>
          <c:spPr>
            <a:solidFill>
              <a:schemeClr val="accent3">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rgbClr val="F54A9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LYNDON!$A$177:$A$184</c:f>
              <c:strCache>
                <c:ptCount val="8"/>
                <c:pt idx="0">
                  <c:v>11 yrs </c:v>
                </c:pt>
                <c:pt idx="1">
                  <c:v>12 yrs </c:v>
                </c:pt>
                <c:pt idx="2">
                  <c:v>13 yrs </c:v>
                </c:pt>
                <c:pt idx="3">
                  <c:v>14 yrs </c:v>
                </c:pt>
                <c:pt idx="4">
                  <c:v>15 yrs</c:v>
                </c:pt>
                <c:pt idx="5">
                  <c:v>16 yrs</c:v>
                </c:pt>
                <c:pt idx="6">
                  <c:v>17 yrs</c:v>
                </c:pt>
                <c:pt idx="7">
                  <c:v>18 yrs</c:v>
                </c:pt>
              </c:strCache>
            </c:strRef>
          </c:cat>
          <c:val>
            <c:numRef>
              <c:f>LYNDON!$D$177:$D$184</c:f>
              <c:numCache>
                <c:formatCode>0%</c:formatCode>
                <c:ptCount val="8"/>
                <c:pt idx="0">
                  <c:v>2.63E-2</c:v>
                </c:pt>
                <c:pt idx="1">
                  <c:v>0</c:v>
                </c:pt>
                <c:pt idx="2">
                  <c:v>1.2200000000000001E-2</c:v>
                </c:pt>
                <c:pt idx="3">
                  <c:v>0</c:v>
                </c:pt>
                <c:pt idx="4">
                  <c:v>3.9199999999999999E-2</c:v>
                </c:pt>
                <c:pt idx="5">
                  <c:v>1.6899999999999998E-2</c:v>
                </c:pt>
                <c:pt idx="6">
                  <c:v>0</c:v>
                </c:pt>
                <c:pt idx="7">
                  <c:v>2.3800000000000002E-2</c:v>
                </c:pt>
              </c:numCache>
            </c:numRef>
          </c:val>
          <c:extLst>
            <c:ext xmlns:c16="http://schemas.microsoft.com/office/drawing/2014/chart" uri="{C3380CC4-5D6E-409C-BE32-E72D297353CC}">
              <c16:uniqueId val="{00000002-6AF2-4EE8-A67C-3FFA62BD19D0}"/>
            </c:ext>
          </c:extLst>
        </c:ser>
        <c:dLbls>
          <c:dLblPos val="outEnd"/>
          <c:showLegendKey val="0"/>
          <c:showVal val="1"/>
          <c:showCatName val="0"/>
          <c:showSerName val="0"/>
          <c:showPercent val="0"/>
          <c:showBubbleSize val="0"/>
        </c:dLbls>
        <c:gapWidth val="80"/>
        <c:overlap val="25"/>
        <c:axId val="398279296"/>
        <c:axId val="398281592"/>
      </c:barChart>
      <c:catAx>
        <c:axId val="398279296"/>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n-US"/>
          </a:p>
        </c:txPr>
        <c:crossAx val="398281592"/>
        <c:crosses val="autoZero"/>
        <c:auto val="1"/>
        <c:lblAlgn val="ctr"/>
        <c:lblOffset val="100"/>
        <c:noMultiLvlLbl val="0"/>
      </c:catAx>
      <c:valAx>
        <c:axId val="398281592"/>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n-US"/>
          </a:p>
        </c:txPr>
        <c:crossAx val="3982792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LYNDON!$A$101:$A$109</c:f>
              <c:strCache>
                <c:ptCount val="9"/>
                <c:pt idx="0">
                  <c:v>No-one</c:v>
                </c:pt>
                <c:pt idx="1">
                  <c:v>Families</c:v>
                </c:pt>
                <c:pt idx="2">
                  <c:v>My community</c:v>
                </c:pt>
                <c:pt idx="3">
                  <c:v>Schools &amp; places of work</c:v>
                </c:pt>
                <c:pt idx="4">
                  <c:v>Young people</c:v>
                </c:pt>
                <c:pt idx="5">
                  <c:v>Fuel suppliers</c:v>
                </c:pt>
                <c:pt idx="6">
                  <c:v>Every individual</c:v>
                </c:pt>
                <c:pt idx="7">
                  <c:v>Businesses &amp; Corporations</c:v>
                </c:pt>
                <c:pt idx="8">
                  <c:v>The Government</c:v>
                </c:pt>
              </c:strCache>
            </c:strRef>
          </c:cat>
          <c:val>
            <c:numRef>
              <c:f>LYNDON!$B$101:$B$109</c:f>
              <c:numCache>
                <c:formatCode>0%</c:formatCode>
                <c:ptCount val="9"/>
                <c:pt idx="0">
                  <c:v>1.3299999999999999E-2</c:v>
                </c:pt>
                <c:pt idx="1">
                  <c:v>6.8400000000000002E-2</c:v>
                </c:pt>
                <c:pt idx="2">
                  <c:v>0.1065</c:v>
                </c:pt>
                <c:pt idx="3">
                  <c:v>0.22239999999999999</c:v>
                </c:pt>
                <c:pt idx="4">
                  <c:v>0.27189999999999998</c:v>
                </c:pt>
                <c:pt idx="5">
                  <c:v>0.34599999999999997</c:v>
                </c:pt>
                <c:pt idx="6">
                  <c:v>0.57600000000000007</c:v>
                </c:pt>
                <c:pt idx="7">
                  <c:v>0.62360000000000004</c:v>
                </c:pt>
                <c:pt idx="8">
                  <c:v>0.80989999999999995</c:v>
                </c:pt>
              </c:numCache>
            </c:numRef>
          </c:val>
          <c:extLst>
            <c:ext xmlns:c16="http://schemas.microsoft.com/office/drawing/2014/chart" uri="{C3380CC4-5D6E-409C-BE32-E72D297353CC}">
              <c16:uniqueId val="{00000000-3F12-41B8-849C-612A9DC2DC45}"/>
            </c:ext>
          </c:extLst>
        </c:ser>
        <c:dLbls>
          <c:dLblPos val="outEnd"/>
          <c:showLegendKey val="0"/>
          <c:showVal val="1"/>
          <c:showCatName val="0"/>
          <c:showSerName val="0"/>
          <c:showPercent val="0"/>
          <c:showBubbleSize val="0"/>
        </c:dLbls>
        <c:gapWidth val="85"/>
        <c:axId val="382663224"/>
        <c:axId val="382663880"/>
      </c:barChart>
      <c:catAx>
        <c:axId val="382663224"/>
        <c:scaling>
          <c:orientation val="minMax"/>
        </c:scaling>
        <c:delete val="0"/>
        <c:axPos val="l"/>
        <c:numFmt formatCode="General" sourceLinked="1"/>
        <c:majorTickMark val="none"/>
        <c:minorTickMark val="none"/>
        <c:tickLblPos val="nextTo"/>
        <c:spPr>
          <a:noFill/>
          <a:ln w="222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382663880"/>
        <c:crosses val="autoZero"/>
        <c:auto val="1"/>
        <c:lblAlgn val="ctr"/>
        <c:lblOffset val="100"/>
        <c:noMultiLvlLbl val="0"/>
      </c:catAx>
      <c:valAx>
        <c:axId val="38266388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8266322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rgbClr val="8A60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LYNDON!$A$196:$A$201</c:f>
              <c:strCache>
                <c:ptCount val="6"/>
                <c:pt idx="0">
                  <c:v>Supporting action in the community 
</c:v>
                </c:pt>
                <c:pt idx="1">
                  <c:v>Climate strikes/campaigning</c:v>
                </c:pt>
                <c:pt idx="2">
                  <c:v>Supporting action at school
</c:v>
                </c:pt>
                <c:pt idx="3">
                  <c:v>Changing my diet to make it more environmentally friendly.</c:v>
                </c:pt>
                <c:pt idx="4">
                  <c:v>I think about the effect of what I buy and use on the environment 
</c:v>
                </c:pt>
                <c:pt idx="5">
                  <c:v>Supporting action at home
</c:v>
                </c:pt>
              </c:strCache>
            </c:strRef>
          </c:cat>
          <c:val>
            <c:numRef>
              <c:f>LYNDON!$B$196:$B$201</c:f>
              <c:numCache>
                <c:formatCode>0%</c:formatCode>
                <c:ptCount val="6"/>
                <c:pt idx="0">
                  <c:v>0.2301</c:v>
                </c:pt>
                <c:pt idx="1">
                  <c:v>0.2515</c:v>
                </c:pt>
                <c:pt idx="2">
                  <c:v>0.33329999999999999</c:v>
                </c:pt>
                <c:pt idx="3">
                  <c:v>0.54780000000000006</c:v>
                </c:pt>
                <c:pt idx="4">
                  <c:v>0.77590000000000003</c:v>
                </c:pt>
                <c:pt idx="5">
                  <c:v>0.97019999999999995</c:v>
                </c:pt>
              </c:numCache>
            </c:numRef>
          </c:val>
          <c:extLst>
            <c:ext xmlns:c16="http://schemas.microsoft.com/office/drawing/2014/chart" uri="{C3380CC4-5D6E-409C-BE32-E72D297353CC}">
              <c16:uniqueId val="{00000000-42DC-4911-A58E-826D7053CDE8}"/>
            </c:ext>
          </c:extLst>
        </c:ser>
        <c:dLbls>
          <c:dLblPos val="outEnd"/>
          <c:showLegendKey val="0"/>
          <c:showVal val="1"/>
          <c:showCatName val="0"/>
          <c:showSerName val="0"/>
          <c:showPercent val="0"/>
          <c:showBubbleSize val="0"/>
        </c:dLbls>
        <c:gapWidth val="110"/>
        <c:axId val="643501784"/>
        <c:axId val="643502440"/>
      </c:barChart>
      <c:catAx>
        <c:axId val="6435017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643502440"/>
        <c:crosses val="autoZero"/>
        <c:auto val="1"/>
        <c:lblAlgn val="ctr"/>
        <c:lblOffset val="100"/>
        <c:noMultiLvlLbl val="0"/>
      </c:catAx>
      <c:valAx>
        <c:axId val="64350244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4350178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LYNDON!$DJ$36</c:f>
              <c:strCache>
                <c:ptCount val="1"/>
                <c:pt idx="0">
                  <c:v>This would motivate me</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LYNDON!$DJ$37:$DJ$49</c:f>
              <c:numCache>
                <c:formatCode>0%</c:formatCode>
                <c:ptCount val="13"/>
                <c:pt idx="0">
                  <c:v>0.57109999999999994</c:v>
                </c:pt>
                <c:pt idx="1">
                  <c:v>0.52029999999999998</c:v>
                </c:pt>
                <c:pt idx="2">
                  <c:v>0.47499999999999998</c:v>
                </c:pt>
                <c:pt idx="3">
                  <c:v>0.47399999999999998</c:v>
                </c:pt>
                <c:pt idx="4">
                  <c:v>0.41860000000000003</c:v>
                </c:pt>
                <c:pt idx="5">
                  <c:v>0.4163</c:v>
                </c:pt>
                <c:pt idx="6">
                  <c:v>0.39050000000000001</c:v>
                </c:pt>
                <c:pt idx="7">
                  <c:v>0.38779999999999998</c:v>
                </c:pt>
                <c:pt idx="8">
                  <c:v>0.35070000000000001</c:v>
                </c:pt>
                <c:pt idx="9">
                  <c:v>0.33329999999999999</c:v>
                </c:pt>
                <c:pt idx="10">
                  <c:v>0.27050000000000002</c:v>
                </c:pt>
                <c:pt idx="11">
                  <c:v>0.24890000000000001</c:v>
                </c:pt>
                <c:pt idx="12">
                  <c:v>0.24210000000000001</c:v>
                </c:pt>
              </c:numCache>
            </c:numRef>
          </c:val>
          <c:extLst>
            <c:ext xmlns:c16="http://schemas.microsoft.com/office/drawing/2014/chart" uri="{C3380CC4-5D6E-409C-BE32-E72D297353CC}">
              <c16:uniqueId val="{00000000-3440-4AFD-82A2-B1D96E213E90}"/>
            </c:ext>
          </c:extLst>
        </c:ser>
        <c:ser>
          <c:idx val="1"/>
          <c:order val="1"/>
          <c:tx>
            <c:strRef>
              <c:f>LYNDON!$DK$36</c:f>
              <c:strCache>
                <c:ptCount val="1"/>
                <c:pt idx="0">
                  <c:v>This might motivate me</c:v>
                </c:pt>
              </c:strCache>
            </c:strRef>
          </c:tx>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LYNDON!$DK$37:$DK$49</c:f>
              <c:numCache>
                <c:formatCode>0%</c:formatCode>
                <c:ptCount val="13"/>
                <c:pt idx="0">
                  <c:v>0.35670000000000002</c:v>
                </c:pt>
                <c:pt idx="1">
                  <c:v>0.39190000000000003</c:v>
                </c:pt>
                <c:pt idx="2">
                  <c:v>0.31590000000000001</c:v>
                </c:pt>
                <c:pt idx="3">
                  <c:v>0.36340000000000011</c:v>
                </c:pt>
                <c:pt idx="4">
                  <c:v>0.4118</c:v>
                </c:pt>
                <c:pt idx="5">
                  <c:v>0.43440000000000001</c:v>
                </c:pt>
                <c:pt idx="6">
                  <c:v>0.44240000000000002</c:v>
                </c:pt>
                <c:pt idx="7">
                  <c:v>0.46260000000000001</c:v>
                </c:pt>
                <c:pt idx="8">
                  <c:v>0.42309999999999998</c:v>
                </c:pt>
                <c:pt idx="9">
                  <c:v>0.41499999999999998</c:v>
                </c:pt>
                <c:pt idx="10">
                  <c:v>0.40450000000000003</c:v>
                </c:pt>
                <c:pt idx="11">
                  <c:v>0.44800000000000001</c:v>
                </c:pt>
                <c:pt idx="12">
                  <c:v>0.39140000000000003</c:v>
                </c:pt>
              </c:numCache>
            </c:numRef>
          </c:val>
          <c:extLst>
            <c:ext xmlns:c16="http://schemas.microsoft.com/office/drawing/2014/chart" uri="{C3380CC4-5D6E-409C-BE32-E72D297353CC}">
              <c16:uniqueId val="{00000001-3440-4AFD-82A2-B1D96E213E90}"/>
            </c:ext>
          </c:extLst>
        </c:ser>
        <c:ser>
          <c:idx val="2"/>
          <c:order val="2"/>
          <c:tx>
            <c:strRef>
              <c:f>LYNDON!$DL$36</c:f>
              <c:strCache>
                <c:ptCount val="1"/>
                <c:pt idx="0">
                  <c:v>I would ignore this approach</c:v>
                </c:pt>
              </c:strCache>
            </c:strRef>
          </c:tx>
          <c:spPr>
            <a:solidFill>
              <a:schemeClr val="accent3">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LYNDON!$DL$37:$DL$49</c:f>
              <c:numCache>
                <c:formatCode>0%</c:formatCode>
                <c:ptCount val="13"/>
                <c:pt idx="0">
                  <c:v>3.8399999999999997E-2</c:v>
                </c:pt>
                <c:pt idx="1">
                  <c:v>6.08E-2</c:v>
                </c:pt>
                <c:pt idx="2">
                  <c:v>0.1545</c:v>
                </c:pt>
                <c:pt idx="3">
                  <c:v>0.13769999999999999</c:v>
                </c:pt>
                <c:pt idx="4">
                  <c:v>0.1109</c:v>
                </c:pt>
                <c:pt idx="5">
                  <c:v>0.1018</c:v>
                </c:pt>
                <c:pt idx="6">
                  <c:v>9.4800000000000009E-2</c:v>
                </c:pt>
                <c:pt idx="7">
                  <c:v>9.3000000000000013E-2</c:v>
                </c:pt>
                <c:pt idx="8">
                  <c:v>0.14480000000000001</c:v>
                </c:pt>
                <c:pt idx="9">
                  <c:v>0.1678</c:v>
                </c:pt>
                <c:pt idx="10">
                  <c:v>0.26590000000000003</c:v>
                </c:pt>
                <c:pt idx="11">
                  <c:v>0.23980000000000001</c:v>
                </c:pt>
                <c:pt idx="12">
                  <c:v>0.2828</c:v>
                </c:pt>
              </c:numCache>
            </c:numRef>
          </c:val>
          <c:extLst>
            <c:ext xmlns:c16="http://schemas.microsoft.com/office/drawing/2014/chart" uri="{C3380CC4-5D6E-409C-BE32-E72D297353CC}">
              <c16:uniqueId val="{00000002-3440-4AFD-82A2-B1D96E213E90}"/>
            </c:ext>
          </c:extLst>
        </c:ser>
        <c:ser>
          <c:idx val="3"/>
          <c:order val="3"/>
          <c:tx>
            <c:strRef>
              <c:f>LYNDON!$DM$36</c:f>
              <c:strCache>
                <c:ptCount val="1"/>
                <c:pt idx="0">
                  <c:v>Don't know</c:v>
                </c:pt>
              </c:strCache>
            </c:strRef>
          </c:tx>
          <c:spPr>
            <a:solidFill>
              <a:schemeClr val="accent4">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LYNDON!$DI$37:$DI$49</c:f>
              <c:strCache>
                <c:ptCount val="13"/>
                <c:pt idx="0">
                  <c:v>Install more equipment that make it easier to undertake action.</c:v>
                </c:pt>
                <c:pt idx="1">
                  <c:v>Track results and showcase the positive impact of our actions.</c:v>
                </c:pt>
                <c:pt idx="2">
                  <c:v>Introduce changes that we are not really aware of.</c:v>
                </c:pt>
                <c:pt idx="3">
                  <c:v>Rewards and competitions to encourage action.</c:v>
                </c:pt>
                <c:pt idx="4">
                  <c:v>Sustainability taught across all subjects.</c:v>
                </c:pt>
                <c:pt idx="5">
                  <c:v>Linking climate action to other campaigns that make life better, e.g. improving your health</c:v>
                </c:pt>
                <c:pt idx="6">
                  <c:v>Stronger school rules to ensure climate friendly behaviour by everyone.</c:v>
                </c:pt>
                <c:pt idx="7">
                  <c:v>Greater engagement with students so they understand the rules and how they will help.</c:v>
                </c:pt>
                <c:pt idx="8">
                  <c:v>Careers guidance on ‘green’ skills and jobs that are going to be needed.</c:v>
                </c:pt>
                <c:pt idx="9">
                  <c:v>More opportunities for students to feed in and influence rules and targets.</c:v>
                </c:pt>
                <c:pt idx="10">
                  <c:v>Hear from inspiring (local) people about the positive difference they are making.</c:v>
                </c:pt>
                <c:pt idx="11">
                  <c:v>Access to more groups and activities to discuss and carry out action.</c:v>
                </c:pt>
                <c:pt idx="12">
                  <c:v>Have student monitors.</c:v>
                </c:pt>
              </c:strCache>
            </c:strRef>
          </c:cat>
          <c:val>
            <c:numRef>
              <c:f>LYNDON!$DM$37:$DM$49</c:f>
              <c:numCache>
                <c:formatCode>0%</c:formatCode>
                <c:ptCount val="13"/>
                <c:pt idx="0">
                  <c:v>3.39E-2</c:v>
                </c:pt>
                <c:pt idx="1">
                  <c:v>2.7E-2</c:v>
                </c:pt>
                <c:pt idx="2">
                  <c:v>5.45E-2</c:v>
                </c:pt>
                <c:pt idx="3">
                  <c:v>2.4799999999999999E-2</c:v>
                </c:pt>
                <c:pt idx="4">
                  <c:v>5.8799999999999998E-2</c:v>
                </c:pt>
                <c:pt idx="5">
                  <c:v>4.7500000000000001E-2</c:v>
                </c:pt>
                <c:pt idx="6">
                  <c:v>7.22E-2</c:v>
                </c:pt>
                <c:pt idx="7">
                  <c:v>5.67E-2</c:v>
                </c:pt>
                <c:pt idx="8">
                  <c:v>8.14E-2</c:v>
                </c:pt>
                <c:pt idx="9">
                  <c:v>8.3900000000000002E-2</c:v>
                </c:pt>
                <c:pt idx="10">
                  <c:v>5.91E-2</c:v>
                </c:pt>
                <c:pt idx="11">
                  <c:v>6.3299999999999995E-2</c:v>
                </c:pt>
                <c:pt idx="12">
                  <c:v>8.3699999999999997E-2</c:v>
                </c:pt>
              </c:numCache>
            </c:numRef>
          </c:val>
          <c:extLst>
            <c:ext xmlns:c16="http://schemas.microsoft.com/office/drawing/2014/chart" uri="{C3380CC4-5D6E-409C-BE32-E72D297353CC}">
              <c16:uniqueId val="{00000003-3440-4AFD-82A2-B1D96E213E90}"/>
            </c:ext>
          </c:extLst>
        </c:ser>
        <c:dLbls>
          <c:dLblPos val="ctr"/>
          <c:showLegendKey val="0"/>
          <c:showVal val="1"/>
          <c:showCatName val="0"/>
          <c:showSerName val="0"/>
          <c:showPercent val="0"/>
          <c:showBubbleSize val="0"/>
        </c:dLbls>
        <c:gapWidth val="68"/>
        <c:overlap val="100"/>
        <c:axId val="643462096"/>
        <c:axId val="643459472"/>
      </c:barChart>
      <c:catAx>
        <c:axId val="643462096"/>
        <c:scaling>
          <c:orientation val="minMax"/>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headEnd type="none" w="sm" len="sm"/>
            <a:tailEnd type="none" w="sm" len="sm"/>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643459472"/>
        <c:crosses val="autoZero"/>
        <c:auto val="1"/>
        <c:lblAlgn val="ctr"/>
        <c:lblOffset val="100"/>
        <c:noMultiLvlLbl val="0"/>
      </c:catAx>
      <c:valAx>
        <c:axId val="643459472"/>
        <c:scaling>
          <c:orientation val="minMax"/>
        </c:scaling>
        <c:delete val="0"/>
        <c:axPos val="l"/>
        <c:majorGridlines>
          <c:spPr>
            <a:ln w="9525" cap="flat" cmpd="sng" algn="ctr">
              <a:gradFill>
                <a:gsLst>
                  <a:gs pos="0">
                    <a:schemeClr val="tx1">
                      <a:lumMod val="5000"/>
                      <a:lumOff val="95000"/>
                    </a:schemeClr>
                  </a:gs>
                  <a:gs pos="100000">
                    <a:schemeClr val="tx1">
                      <a:lumMod val="15000"/>
                      <a:lumOff val="85000"/>
                    </a:schemeClr>
                  </a:gs>
                </a:gsLst>
                <a:lin ang="5400000" scaled="0"/>
              </a:gra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434620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3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spc="20" baseline="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spc="20" baseline="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05">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headEnd type="none" w="sm" len="sm"/>
        <a:tailEnd type="none" w="sm" len="sm"/>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fillRef idx="0">
      <cs:styleClr val="auto"/>
    </cs:fillRef>
    <cs:effectRef idx="0"/>
    <cs:fontRef idx="minor">
      <a:schemeClr val="tx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a:gsLst>
          <a:gs pos="0">
            <a:schemeClr val="phClr"/>
          </a:gs>
          <a:gs pos="46000">
            <a:schemeClr val="phClr"/>
          </a:gs>
          <a:gs pos="100000">
            <a:schemeClr val="phClr">
              <a:lumMod val="20000"/>
              <a:lumOff val="80000"/>
              <a:alpha val="0"/>
            </a:schemeClr>
          </a:gs>
        </a:gsLst>
        <a:path path="circle">
          <a:fillToRect l="50000" t="-80000" r="50000" b="180000"/>
        </a:path>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ajor>
  <cs:gridlineMinor>
    <cs:lnRef idx="0"/>
    <cs:fillRef idx="0"/>
    <cs:effectRef idx="0"/>
    <cs:fontRef idx="minor">
      <a:schemeClr val="dk1"/>
    </cs:fontRef>
    <cs:spPr>
      <a:ln w="9525" cap="flat" cmpd="sng" algn="ctr">
        <a:gradFill>
          <a:gsLst>
            <a:gs pos="0">
              <a:schemeClr val="tx1">
                <a:lumMod val="5000"/>
                <a:lumOff val="95000"/>
              </a:schemeClr>
            </a:gs>
            <a:gs pos="100000">
              <a:schemeClr val="tx1">
                <a:lumMod val="15000"/>
                <a:lumOff val="8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8"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pPr algn="ctr"/>
            <a:r>
              <a:rPr lang="en-GB" sz="4400" b="0" strike="noStrike" spc="-1">
                <a:latin typeface="Arial"/>
              </a:rPr>
              <a:t>Click to move the slide</a:t>
            </a:r>
          </a:p>
        </p:txBody>
      </p:sp>
      <p:sp>
        <p:nvSpPr>
          <p:cNvPr id="409" name="PlaceHolder 2"/>
          <p:cNvSpPr>
            <a:spLocks noGrp="1"/>
          </p:cNvSpPr>
          <p:nvPr>
            <p:ph type="body"/>
          </p:nvPr>
        </p:nvSpPr>
        <p:spPr>
          <a:xfrm>
            <a:off x="756000" y="5078520"/>
            <a:ext cx="6047640" cy="4811040"/>
          </a:xfrm>
          <a:prstGeom prst="rect">
            <a:avLst/>
          </a:prstGeom>
        </p:spPr>
        <p:txBody>
          <a:bodyPr lIns="0" tIns="0" rIns="0" bIns="0">
            <a:noAutofit/>
          </a:bodyPr>
          <a:lstStyle/>
          <a:p>
            <a:r>
              <a:rPr lang="en-GB" sz="2000" b="0" strike="noStrike" spc="-1">
                <a:latin typeface="Arial"/>
              </a:rPr>
              <a:t>Click to edit the notes' format</a:t>
            </a:r>
          </a:p>
        </p:txBody>
      </p:sp>
      <p:sp>
        <p:nvSpPr>
          <p:cNvPr id="410" name="PlaceHolder 3"/>
          <p:cNvSpPr>
            <a:spLocks noGrp="1"/>
          </p:cNvSpPr>
          <p:nvPr>
            <p:ph type="hdr"/>
          </p:nvPr>
        </p:nvSpPr>
        <p:spPr>
          <a:xfrm>
            <a:off x="0" y="0"/>
            <a:ext cx="3280680" cy="534240"/>
          </a:xfrm>
          <a:prstGeom prst="rect">
            <a:avLst/>
          </a:prstGeom>
        </p:spPr>
        <p:txBody>
          <a:bodyPr lIns="0" tIns="0" rIns="0" bIns="0">
            <a:noAutofit/>
          </a:bodyPr>
          <a:lstStyle/>
          <a:p>
            <a:r>
              <a:rPr lang="en-GB" sz="1400" b="0" strike="noStrike" spc="-1">
                <a:latin typeface="Times New Roman"/>
              </a:rPr>
              <a:t>&lt;header&gt;</a:t>
            </a:r>
          </a:p>
        </p:txBody>
      </p:sp>
      <p:sp>
        <p:nvSpPr>
          <p:cNvPr id="411"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en-GB" sz="1400" b="0" strike="noStrike" spc="-1">
                <a:latin typeface="Times New Roman"/>
              </a:rPr>
              <a:t>&lt;date/time&gt;</a:t>
            </a:r>
          </a:p>
        </p:txBody>
      </p:sp>
      <p:sp>
        <p:nvSpPr>
          <p:cNvPr id="412" name="PlaceHolder 5"/>
          <p:cNvSpPr>
            <a:spLocks noGrp="1"/>
          </p:cNvSpPr>
          <p:nvPr>
            <p:ph type="ftr"/>
          </p:nvPr>
        </p:nvSpPr>
        <p:spPr>
          <a:xfrm>
            <a:off x="0" y="10157400"/>
            <a:ext cx="3280680" cy="534240"/>
          </a:xfrm>
          <a:prstGeom prst="rect">
            <a:avLst/>
          </a:prstGeom>
        </p:spPr>
        <p:txBody>
          <a:bodyPr lIns="0" tIns="0" rIns="0" bIns="0" anchor="b">
            <a:noAutofit/>
          </a:bodyPr>
          <a:lstStyle/>
          <a:p>
            <a:r>
              <a:rPr lang="en-GB" sz="1400" b="0" strike="noStrike" spc="-1">
                <a:latin typeface="Times New Roman"/>
              </a:rPr>
              <a:t>&lt;footer&gt;</a:t>
            </a:r>
          </a:p>
        </p:txBody>
      </p:sp>
      <p:sp>
        <p:nvSpPr>
          <p:cNvPr id="413"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35EAAFCE-E40C-43FB-88B8-6BD8ABC8518B}" type="slidenum">
              <a:rPr lang="en-GB" sz="1400" b="0" strike="noStrike" spc="-1">
                <a:latin typeface="Times New Roman"/>
              </a:rPr>
              <a:t>‹#›</a:t>
            </a:fld>
            <a:endParaRPr lang="en-GB"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 name="PlaceHolder 1"/>
          <p:cNvSpPr>
            <a:spLocks noGrp="1" noRot="1" noChangeAspect="1"/>
          </p:cNvSpPr>
          <p:nvPr>
            <p:ph type="sldImg"/>
          </p:nvPr>
        </p:nvSpPr>
        <p:spPr>
          <a:xfrm>
            <a:off x="687388" y="1143000"/>
            <a:ext cx="5480050" cy="3082925"/>
          </a:xfrm>
          <a:prstGeom prst="rect">
            <a:avLst/>
          </a:prstGeom>
        </p:spPr>
      </p:sp>
      <p:sp>
        <p:nvSpPr>
          <p:cNvPr id="552"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53"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7D6F3328-8456-4BD5-9A4B-9C398F9FAD8C}" type="slidenum">
              <a:rPr lang="en-US" sz="1200" b="0" strike="noStrike" spc="-1">
                <a:solidFill>
                  <a:srgbClr val="000000"/>
                </a:solidFill>
                <a:latin typeface="Times New Roman"/>
                <a:ea typeface="+mn-ea"/>
              </a:rPr>
              <a:t>1</a:t>
            </a:fld>
            <a:endParaRPr lang="en-GB" sz="1200" b="0" strike="noStrike" spc="-1">
              <a:latin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2" name="PlaceHolder 1"/>
          <p:cNvSpPr>
            <a:spLocks noGrp="1" noRot="1" noChangeAspect="1"/>
          </p:cNvSpPr>
          <p:nvPr>
            <p:ph type="sldImg"/>
          </p:nvPr>
        </p:nvSpPr>
        <p:spPr>
          <a:xfrm>
            <a:off x="685800" y="1143000"/>
            <a:ext cx="5484813" cy="3084513"/>
          </a:xfrm>
          <a:prstGeom prst="rect">
            <a:avLst/>
          </a:prstGeom>
        </p:spPr>
      </p:sp>
      <p:sp>
        <p:nvSpPr>
          <p:cNvPr id="683" name="PlaceHolder 2"/>
          <p:cNvSpPr>
            <a:spLocks noGrp="1"/>
          </p:cNvSpPr>
          <p:nvPr>
            <p:ph type="body"/>
          </p:nvPr>
        </p:nvSpPr>
        <p:spPr>
          <a:xfrm>
            <a:off x="685800" y="4400640"/>
            <a:ext cx="5483880" cy="3597840"/>
          </a:xfrm>
          <a:prstGeom prst="rect">
            <a:avLst/>
          </a:prstGeom>
        </p:spPr>
        <p:txBody>
          <a:bodyPr lIns="0" tIns="0" rIns="0" bIns="0">
            <a:noAutofit/>
          </a:bodyPr>
          <a:lstStyle/>
          <a:p>
            <a:endParaRPr lang="en-GB" sz="2000" b="0" strike="noStrike" spc="-1">
              <a:latin typeface="Arial"/>
            </a:endParaRPr>
          </a:p>
        </p:txBody>
      </p:sp>
      <p:sp>
        <p:nvSpPr>
          <p:cNvPr id="684" name="CustomShape 3"/>
          <p:cNvSpPr/>
          <p:nvPr/>
        </p:nvSpPr>
        <p:spPr>
          <a:xfrm>
            <a:off x="3884760" y="8685360"/>
            <a:ext cx="2969280" cy="4561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3545E271-E6D6-4305-8C40-FDCF371D5C49}" type="slidenum">
              <a:rPr lang="en-US" sz="1200" b="0" strike="noStrike" spc="-1">
                <a:solidFill>
                  <a:srgbClr val="000000"/>
                </a:solidFill>
                <a:latin typeface="Times New Roman"/>
                <a:ea typeface="+mn-ea"/>
              </a:rPr>
              <a:t>10</a:t>
            </a:fld>
            <a:endParaRPr lang="en-GB" sz="1200" b="0" strike="noStrike" spc="-1">
              <a:latin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 name="PlaceHolder 1"/>
          <p:cNvSpPr>
            <a:spLocks noGrp="1" noRot="1" noChangeAspect="1"/>
          </p:cNvSpPr>
          <p:nvPr>
            <p:ph type="sldImg"/>
          </p:nvPr>
        </p:nvSpPr>
        <p:spPr>
          <a:xfrm>
            <a:off x="685800" y="1143000"/>
            <a:ext cx="5486400" cy="3086100"/>
          </a:xfrm>
          <a:prstGeom prst="rect">
            <a:avLst/>
          </a:prstGeom>
        </p:spPr>
      </p:sp>
      <p:sp>
        <p:nvSpPr>
          <p:cNvPr id="558"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59"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0363A576-62EE-49F0-9D1A-8531CD8E9782}" type="slidenum">
              <a:rPr lang="en-US" sz="1200" b="0" strike="noStrike" spc="-1">
                <a:solidFill>
                  <a:srgbClr val="000000"/>
                </a:solidFill>
                <a:latin typeface="Times New Roman"/>
                <a:ea typeface="+mn-ea"/>
              </a:rPr>
              <a:t>11</a:t>
            </a:fld>
            <a:endParaRPr lang="en-GB" sz="1200" b="0" strike="noStrike" spc="-1">
              <a:latin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7488" y="812800"/>
            <a:ext cx="7124700" cy="400843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A7C0652-40E7-4B4F-84E3-E60E737CC10C}" type="slidenum">
              <a:rPr kumimoji="0" lang="en-US" sz="1800" b="0" i="0" u="none" strike="noStrike" kern="1200" cap="none" spc="0" normalizeH="0" baseline="0" noProof="0" smtClean="0">
                <a:ln>
                  <a:noFill/>
                </a:ln>
                <a:solidFill>
                  <a:prstClr val="black"/>
                </a:solidFill>
                <a:effectLst/>
                <a:uLnTx/>
                <a:uFillTx/>
                <a:latin typeface="Arial"/>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Arial"/>
            </a:endParaRPr>
          </a:p>
        </p:txBody>
      </p:sp>
    </p:spTree>
    <p:extLst>
      <p:ext uri="{BB962C8B-B14F-4D97-AF65-F5344CB8AC3E}">
        <p14:creationId xmlns:p14="http://schemas.microsoft.com/office/powerpoint/2010/main" val="1357529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 name="PlaceHolder 1"/>
          <p:cNvSpPr>
            <a:spLocks noGrp="1" noRot="1" noChangeAspect="1"/>
          </p:cNvSpPr>
          <p:nvPr>
            <p:ph type="sldImg"/>
          </p:nvPr>
        </p:nvSpPr>
        <p:spPr>
          <a:xfrm>
            <a:off x="685800" y="1143000"/>
            <a:ext cx="5486400" cy="3086100"/>
          </a:xfrm>
          <a:prstGeom prst="rect">
            <a:avLst/>
          </a:prstGeom>
        </p:spPr>
      </p:sp>
      <p:sp>
        <p:nvSpPr>
          <p:cNvPr id="585"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86"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FD0E2276-B7FE-4BDD-841D-B2D5FF1A10E4}" type="slidenum">
              <a:rPr lang="en-US" sz="1200" b="0" strike="noStrike" spc="-1">
                <a:solidFill>
                  <a:srgbClr val="000000"/>
                </a:solidFill>
                <a:latin typeface="Times New Roman"/>
                <a:ea typeface="+mn-ea"/>
              </a:rPr>
              <a:t>13</a:t>
            </a:fld>
            <a:endParaRPr lang="en-GB" sz="1200" b="0" strike="noStrike" spc="-1">
              <a:latin typeface="Arial"/>
            </a:endParaRPr>
          </a:p>
        </p:txBody>
      </p:sp>
    </p:spTree>
    <p:extLst>
      <p:ext uri="{BB962C8B-B14F-4D97-AF65-F5344CB8AC3E}">
        <p14:creationId xmlns:p14="http://schemas.microsoft.com/office/powerpoint/2010/main" val="2248581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7488" y="812800"/>
            <a:ext cx="7124700" cy="4008438"/>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7C0652-40E7-4B4F-84E3-E60E737CC10C}" type="slidenum">
              <a:rPr lang="en-US" smtClean="0"/>
              <a:t>14</a:t>
            </a:fld>
            <a:endParaRPr lang="en-US"/>
          </a:p>
        </p:txBody>
      </p:sp>
    </p:spTree>
    <p:extLst>
      <p:ext uri="{BB962C8B-B14F-4D97-AF65-F5344CB8AC3E}">
        <p14:creationId xmlns:p14="http://schemas.microsoft.com/office/powerpoint/2010/main" val="10673237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 name="PlaceHolder 1"/>
          <p:cNvSpPr>
            <a:spLocks noGrp="1" noRot="1" noChangeAspect="1"/>
          </p:cNvSpPr>
          <p:nvPr>
            <p:ph type="sldImg"/>
          </p:nvPr>
        </p:nvSpPr>
        <p:spPr>
          <a:xfrm>
            <a:off x="685800" y="1143000"/>
            <a:ext cx="5483225" cy="3084513"/>
          </a:xfrm>
          <a:prstGeom prst="rect">
            <a:avLst/>
          </a:prstGeom>
        </p:spPr>
      </p:sp>
      <p:sp>
        <p:nvSpPr>
          <p:cNvPr id="570"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71"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10C869C3-FF63-4BE8-B3B7-3FE6AADB3053}" type="slidenum">
              <a:rPr lang="en-US" sz="1200" b="0" strike="noStrike" spc="-1">
                <a:solidFill>
                  <a:srgbClr val="000000"/>
                </a:solidFill>
                <a:latin typeface="Times New Roman"/>
                <a:ea typeface="+mn-ea"/>
              </a:rPr>
              <a:t>15</a:t>
            </a:fld>
            <a:endParaRPr lang="en-GB" sz="1200" b="0" strike="noStrike" spc="-1">
              <a:latin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 name="PlaceHolder 1"/>
          <p:cNvSpPr>
            <a:spLocks noGrp="1" noRot="1" noChangeAspect="1"/>
          </p:cNvSpPr>
          <p:nvPr>
            <p:ph type="sldImg"/>
          </p:nvPr>
        </p:nvSpPr>
        <p:spPr>
          <a:xfrm>
            <a:off x="685800" y="1143000"/>
            <a:ext cx="5486400" cy="3086100"/>
          </a:xfrm>
          <a:prstGeom prst="rect">
            <a:avLst/>
          </a:prstGeom>
        </p:spPr>
      </p:sp>
      <p:sp>
        <p:nvSpPr>
          <p:cNvPr id="585"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86"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FD0E2276-B7FE-4BDD-841D-B2D5FF1A10E4}" type="slidenum">
              <a:rPr lang="en-US" sz="1200" b="0" strike="noStrike" spc="-1">
                <a:solidFill>
                  <a:srgbClr val="000000"/>
                </a:solidFill>
                <a:latin typeface="Times New Roman"/>
                <a:ea typeface="+mn-ea"/>
              </a:rPr>
              <a:t>16</a:t>
            </a:fld>
            <a:endParaRPr lang="en-GB" sz="1200" b="0" strike="noStrike" spc="-1">
              <a:latin typeface="Arial"/>
            </a:endParaRPr>
          </a:p>
        </p:txBody>
      </p:sp>
    </p:spTree>
    <p:extLst>
      <p:ext uri="{BB962C8B-B14F-4D97-AF65-F5344CB8AC3E}">
        <p14:creationId xmlns:p14="http://schemas.microsoft.com/office/powerpoint/2010/main" val="2443019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 name="PlaceHolder 1"/>
          <p:cNvSpPr>
            <a:spLocks noGrp="1" noRot="1" noChangeAspect="1"/>
          </p:cNvSpPr>
          <p:nvPr>
            <p:ph type="sldImg"/>
          </p:nvPr>
        </p:nvSpPr>
        <p:spPr>
          <a:xfrm>
            <a:off x="217488" y="812800"/>
            <a:ext cx="7124700" cy="4008438"/>
          </a:xfrm>
          <a:prstGeom prst="rect">
            <a:avLst/>
          </a:prstGeom>
        </p:spPr>
      </p:sp>
      <p:sp>
        <p:nvSpPr>
          <p:cNvPr id="573" name="PlaceHolder 2"/>
          <p:cNvSpPr>
            <a:spLocks noGrp="1"/>
          </p:cNvSpPr>
          <p:nvPr>
            <p:ph type="body"/>
          </p:nvPr>
        </p:nvSpPr>
        <p:spPr>
          <a:xfrm>
            <a:off x="756000" y="5078520"/>
            <a:ext cx="6046920" cy="4810320"/>
          </a:xfrm>
          <a:prstGeom prst="rect">
            <a:avLst/>
          </a:prstGeom>
        </p:spPr>
        <p:txBody>
          <a:bodyPr lIns="0" tIns="0" rIns="0" bIns="0">
            <a:noAutofit/>
          </a:bodyPr>
          <a:lstStyle/>
          <a:p>
            <a:endParaRPr lang="en-GB" sz="2000" b="0" strike="noStrike" spc="-1">
              <a:latin typeface="Arial"/>
            </a:endParaRPr>
          </a:p>
        </p:txBody>
      </p:sp>
      <p:sp>
        <p:nvSpPr>
          <p:cNvPr id="574" name="CustomShape 3"/>
          <p:cNvSpPr/>
          <p:nvPr/>
        </p:nvSpPr>
        <p:spPr>
          <a:xfrm>
            <a:off x="4278960" y="10157400"/>
            <a:ext cx="3279960" cy="533520"/>
          </a:xfrm>
          <a:prstGeom prst="rect">
            <a:avLst/>
          </a:prstGeom>
          <a:noFill/>
          <a:ln>
            <a:noFill/>
          </a:ln>
        </p:spPr>
        <p:style>
          <a:lnRef idx="0">
            <a:scrgbClr r="0" g="0" b="0"/>
          </a:lnRef>
          <a:fillRef idx="0">
            <a:scrgbClr r="0" g="0" b="0"/>
          </a:fillRef>
          <a:effectRef idx="0">
            <a:scrgbClr r="0" g="0" b="0"/>
          </a:effectRef>
          <a:fontRef idx="minor"/>
        </p:style>
        <p:txBody>
          <a:bodyPr lIns="0" tIns="0" rIns="0" bIns="0" anchor="b">
            <a:noAutofit/>
          </a:bodyPr>
          <a:lstStyle/>
          <a:p>
            <a:pPr>
              <a:lnSpc>
                <a:spcPct val="100000"/>
              </a:lnSpc>
            </a:pPr>
            <a:fld id="{D100E30D-9F45-4A94-97B8-AB1F8554C2C6}" type="slidenum">
              <a:rPr lang="en-US" sz="1800" b="0" strike="noStrike" spc="-1">
                <a:solidFill>
                  <a:srgbClr val="000000"/>
                </a:solidFill>
                <a:latin typeface="+mn-lt"/>
                <a:ea typeface="+mn-ea"/>
              </a:rPr>
              <a:t>17</a:t>
            </a:fld>
            <a:endParaRPr lang="en-GB" sz="1800" b="0" strike="noStrike" spc="-1">
              <a:latin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 name="PlaceHolder 1"/>
          <p:cNvSpPr>
            <a:spLocks noGrp="1" noRot="1" noChangeAspect="1"/>
          </p:cNvSpPr>
          <p:nvPr>
            <p:ph type="sldImg"/>
          </p:nvPr>
        </p:nvSpPr>
        <p:spPr>
          <a:xfrm>
            <a:off x="685800" y="1143000"/>
            <a:ext cx="5484813" cy="3084513"/>
          </a:xfrm>
          <a:prstGeom prst="rect">
            <a:avLst/>
          </a:prstGeom>
        </p:spPr>
      </p:sp>
      <p:sp>
        <p:nvSpPr>
          <p:cNvPr id="576"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77"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2866667E-C2CA-40B4-BDE1-62780EC881D5}" type="slidenum">
              <a:rPr lang="en-US" sz="1200" b="0" strike="noStrike" spc="-1">
                <a:solidFill>
                  <a:srgbClr val="000000"/>
                </a:solidFill>
                <a:latin typeface="Calibri"/>
                <a:ea typeface="+mn-ea"/>
              </a:rPr>
              <a:t>18</a:t>
            </a:fld>
            <a:endParaRPr lang="en-GB" sz="1200" b="0" strike="noStrike" spc="-1">
              <a:latin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 name="PlaceHolder 1"/>
          <p:cNvSpPr>
            <a:spLocks noGrp="1" noRot="1" noChangeAspect="1"/>
          </p:cNvSpPr>
          <p:nvPr>
            <p:ph type="sldImg"/>
          </p:nvPr>
        </p:nvSpPr>
        <p:spPr>
          <a:xfrm>
            <a:off x="685800" y="1143000"/>
            <a:ext cx="5484813" cy="3084513"/>
          </a:xfrm>
          <a:prstGeom prst="rect">
            <a:avLst/>
          </a:prstGeom>
        </p:spPr>
      </p:sp>
      <p:sp>
        <p:nvSpPr>
          <p:cNvPr id="579"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80"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2C3BEDC3-448E-4803-B0E2-C05120424888}" type="slidenum">
              <a:rPr lang="en-US" sz="1200" b="0" strike="noStrike" spc="-1">
                <a:solidFill>
                  <a:srgbClr val="000000"/>
                </a:solidFill>
                <a:latin typeface="Calibri"/>
                <a:ea typeface="+mn-ea"/>
              </a:rPr>
              <a:t>19</a:t>
            </a:fld>
            <a:endParaRPr lang="en-GB" sz="1200" b="0" strike="noStrike" spc="-1">
              <a:latin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 name="PlaceHolder 1"/>
          <p:cNvSpPr>
            <a:spLocks noGrp="1" noRot="1" noChangeAspect="1"/>
          </p:cNvSpPr>
          <p:nvPr>
            <p:ph type="sldImg"/>
          </p:nvPr>
        </p:nvSpPr>
        <p:spPr>
          <a:xfrm>
            <a:off x="685800" y="1143000"/>
            <a:ext cx="5484813" cy="3084513"/>
          </a:xfrm>
          <a:prstGeom prst="rect">
            <a:avLst/>
          </a:prstGeom>
        </p:spPr>
      </p:sp>
      <p:sp>
        <p:nvSpPr>
          <p:cNvPr id="582" name="PlaceHolder 2"/>
          <p:cNvSpPr>
            <a:spLocks noGrp="1"/>
          </p:cNvSpPr>
          <p:nvPr>
            <p:ph type="body"/>
          </p:nvPr>
        </p:nvSpPr>
        <p:spPr>
          <a:xfrm>
            <a:off x="685800" y="4400640"/>
            <a:ext cx="5483160" cy="3597120"/>
          </a:xfrm>
          <a:prstGeom prst="rect">
            <a:avLst/>
          </a:prstGeom>
        </p:spPr>
        <p:txBody>
          <a:bodyPr lIns="0" tIns="0" rIns="0" bIns="0">
            <a:noAutofit/>
          </a:bodyPr>
          <a:lstStyle/>
          <a:p>
            <a:endParaRPr lang="en-GB" sz="2000" b="0" strike="noStrike" spc="-1">
              <a:latin typeface="Arial"/>
            </a:endParaRPr>
          </a:p>
        </p:txBody>
      </p:sp>
      <p:sp>
        <p:nvSpPr>
          <p:cNvPr id="583" name="CustomShape 3"/>
          <p:cNvSpPr/>
          <p:nvPr/>
        </p:nvSpPr>
        <p:spPr>
          <a:xfrm>
            <a:off x="3884760" y="8685360"/>
            <a:ext cx="2968560" cy="4554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67BA841F-2795-4E90-B657-2767F78C0AA0}" type="slidenum">
              <a:rPr lang="en-US" sz="1200" b="0" strike="noStrike" spc="-1">
                <a:solidFill>
                  <a:srgbClr val="000000"/>
                </a:solidFill>
                <a:latin typeface="Calibri"/>
                <a:ea typeface="+mn-ea"/>
              </a:rPr>
              <a:t>20</a:t>
            </a:fld>
            <a:endParaRPr lang="en-GB" sz="1200" b="0" strike="noStrike" spc="-1">
              <a:latin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 name="PlaceHolder 1"/>
          <p:cNvSpPr>
            <a:spLocks noGrp="1" noRot="1" noChangeAspect="1"/>
          </p:cNvSpPr>
          <p:nvPr>
            <p:ph type="sldImg"/>
          </p:nvPr>
        </p:nvSpPr>
        <p:spPr>
          <a:xfrm>
            <a:off x="685800" y="1143000"/>
            <a:ext cx="5486400" cy="3086100"/>
          </a:xfrm>
          <a:prstGeom prst="rect">
            <a:avLst/>
          </a:prstGeom>
        </p:spPr>
      </p:sp>
      <p:sp>
        <p:nvSpPr>
          <p:cNvPr id="585"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86"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FD0E2276-B7FE-4BDD-841D-B2D5FF1A10E4}" type="slidenum">
              <a:rPr lang="en-US" sz="1200" b="0" strike="noStrike" spc="-1">
                <a:solidFill>
                  <a:srgbClr val="000000"/>
                </a:solidFill>
                <a:latin typeface="Times New Roman"/>
                <a:ea typeface="+mn-ea"/>
              </a:rPr>
              <a:t>21</a:t>
            </a:fld>
            <a:endParaRPr lang="en-GB" sz="1200" b="0" strike="noStrike" spc="-1">
              <a:latin typeface="Arial"/>
            </a:endParaRPr>
          </a:p>
        </p:txBody>
      </p:sp>
    </p:spTree>
    <p:extLst>
      <p:ext uri="{BB962C8B-B14F-4D97-AF65-F5344CB8AC3E}">
        <p14:creationId xmlns:p14="http://schemas.microsoft.com/office/powerpoint/2010/main" val="16773439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 name="PlaceHolder 1"/>
          <p:cNvSpPr>
            <a:spLocks noGrp="1" noRot="1" noChangeAspect="1"/>
          </p:cNvSpPr>
          <p:nvPr>
            <p:ph type="sldImg"/>
          </p:nvPr>
        </p:nvSpPr>
        <p:spPr>
          <a:xfrm>
            <a:off x="685800" y="1143000"/>
            <a:ext cx="5486400" cy="3086100"/>
          </a:xfrm>
          <a:prstGeom prst="rect">
            <a:avLst/>
          </a:prstGeom>
        </p:spPr>
      </p:sp>
      <p:sp>
        <p:nvSpPr>
          <p:cNvPr id="591"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92"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BA7E4932-7181-48DF-BE45-1D3305572C18}" type="slidenum">
              <a:rPr lang="en-US" sz="1200" b="0" strike="noStrike" spc="-1">
                <a:solidFill>
                  <a:srgbClr val="000000"/>
                </a:solidFill>
                <a:latin typeface="Times New Roman"/>
                <a:ea typeface="+mn-ea"/>
              </a:rPr>
              <a:t>22</a:t>
            </a:fld>
            <a:endParaRPr lang="en-GB" sz="1200" b="0" strike="noStrike" spc="-1">
              <a:latin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7" name="PlaceHolder 1"/>
          <p:cNvSpPr>
            <a:spLocks noGrp="1" noRot="1" noChangeAspect="1"/>
          </p:cNvSpPr>
          <p:nvPr>
            <p:ph type="sldImg"/>
          </p:nvPr>
        </p:nvSpPr>
        <p:spPr>
          <a:xfrm>
            <a:off x="685800" y="1143000"/>
            <a:ext cx="5484813" cy="3084513"/>
          </a:xfrm>
          <a:prstGeom prst="rect">
            <a:avLst/>
          </a:prstGeom>
        </p:spPr>
      </p:sp>
      <p:sp>
        <p:nvSpPr>
          <p:cNvPr id="598" name="PlaceHolder 2"/>
          <p:cNvSpPr>
            <a:spLocks noGrp="1"/>
          </p:cNvSpPr>
          <p:nvPr>
            <p:ph type="body"/>
          </p:nvPr>
        </p:nvSpPr>
        <p:spPr>
          <a:xfrm>
            <a:off x="685800" y="4400640"/>
            <a:ext cx="5484600" cy="3598560"/>
          </a:xfrm>
          <a:prstGeom prst="rect">
            <a:avLst/>
          </a:prstGeom>
        </p:spPr>
        <p:txBody>
          <a:bodyPr lIns="0" tIns="0" rIns="0" bIns="0">
            <a:noAutofit/>
          </a:bodyPr>
          <a:lstStyle/>
          <a:p>
            <a:endParaRPr lang="en-GB" sz="2000" b="0" strike="noStrike" spc="-1">
              <a:latin typeface="Arial"/>
            </a:endParaRPr>
          </a:p>
        </p:txBody>
      </p:sp>
      <p:sp>
        <p:nvSpPr>
          <p:cNvPr id="599" name="CustomShape 3"/>
          <p:cNvSpPr/>
          <p:nvPr/>
        </p:nvSpPr>
        <p:spPr>
          <a:xfrm>
            <a:off x="3884760" y="8685360"/>
            <a:ext cx="2970000" cy="45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3F2D517-E4DE-461B-9753-752C7ED16513}" type="slidenum">
              <a:rPr kumimoji="0" lang="en-US" sz="1200" b="0" i="0" u="none" strike="noStrike" kern="1200" cap="none" spc="-1" normalizeH="0" baseline="0" noProof="0">
                <a:ln>
                  <a:noFill/>
                </a:ln>
                <a:solidFill>
                  <a:srgbClr val="000000"/>
                </a:solidFill>
                <a:effectLst/>
                <a:uLnTx/>
                <a:uFillTx/>
                <a:latin typeface="Times New Roman"/>
                <a:ea typeface="+mn-ea"/>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1" normalizeH="0" baseline="0" noProof="0">
              <a:ln>
                <a:noFill/>
              </a:ln>
              <a:solidFill>
                <a:prstClr val="black"/>
              </a:solidFill>
              <a:effectLst/>
              <a:uLnTx/>
              <a:uFillTx/>
              <a:latin typeface="Arial"/>
            </a:endParaRPr>
          </a:p>
        </p:txBody>
      </p:sp>
    </p:spTree>
    <p:extLst>
      <p:ext uri="{BB962C8B-B14F-4D97-AF65-F5344CB8AC3E}">
        <p14:creationId xmlns:p14="http://schemas.microsoft.com/office/powerpoint/2010/main" val="2145593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 name="PlaceHolder 1"/>
          <p:cNvSpPr>
            <a:spLocks noGrp="1" noRot="1" noChangeAspect="1"/>
          </p:cNvSpPr>
          <p:nvPr>
            <p:ph type="sldImg"/>
          </p:nvPr>
        </p:nvSpPr>
        <p:spPr>
          <a:xfrm>
            <a:off x="685800" y="1143000"/>
            <a:ext cx="5486400" cy="3086100"/>
          </a:xfrm>
          <a:prstGeom prst="rect">
            <a:avLst/>
          </a:prstGeom>
        </p:spPr>
      </p:sp>
      <p:sp>
        <p:nvSpPr>
          <p:cNvPr id="594"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95"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C4B9DD2A-E650-4BEC-A822-E2E39721DB39}" type="slidenum">
              <a:rPr lang="en-US" sz="1200" b="0" strike="noStrike" spc="-1">
                <a:solidFill>
                  <a:srgbClr val="000000"/>
                </a:solidFill>
                <a:latin typeface="Times New Roman"/>
                <a:ea typeface="+mn-ea"/>
              </a:rPr>
              <a:t>26</a:t>
            </a:fld>
            <a:endParaRPr lang="en-GB" sz="1200" b="0" strike="noStrike" spc="-1">
              <a:latin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 name="PlaceHolder 1"/>
          <p:cNvSpPr>
            <a:spLocks noGrp="1" noRot="1" noChangeAspect="1"/>
          </p:cNvSpPr>
          <p:nvPr>
            <p:ph type="sldImg"/>
          </p:nvPr>
        </p:nvSpPr>
        <p:spPr>
          <a:xfrm>
            <a:off x="685800" y="1143000"/>
            <a:ext cx="5486400" cy="3086100"/>
          </a:xfrm>
          <a:prstGeom prst="rect">
            <a:avLst/>
          </a:prstGeom>
        </p:spPr>
      </p:sp>
      <p:sp>
        <p:nvSpPr>
          <p:cNvPr id="600"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601"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tabLst>
                <a:tab pos="0" algn="l"/>
              </a:tabLst>
            </a:pPr>
            <a:fld id="{B2815800-687A-4735-97D6-BA5B65C830D3}" type="slidenum">
              <a:rPr lang="en-US" sz="1200" b="0" strike="noStrike" spc="-1">
                <a:solidFill>
                  <a:srgbClr val="000000"/>
                </a:solidFill>
                <a:latin typeface="Times New Roman"/>
                <a:ea typeface="+mn-ea"/>
              </a:rPr>
              <a:t>27</a:t>
            </a:fld>
            <a:endParaRPr lang="en-GB" sz="1200" b="0" strike="noStrike" spc="-1">
              <a:latin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 name="PlaceHolder 1"/>
          <p:cNvSpPr>
            <a:spLocks noGrp="1" noRot="1" noChangeAspect="1"/>
          </p:cNvSpPr>
          <p:nvPr>
            <p:ph type="sldImg"/>
          </p:nvPr>
        </p:nvSpPr>
        <p:spPr>
          <a:xfrm>
            <a:off x="685800" y="1143000"/>
            <a:ext cx="5486400" cy="3086100"/>
          </a:xfrm>
          <a:prstGeom prst="rect">
            <a:avLst/>
          </a:prstGeom>
        </p:spPr>
      </p:sp>
      <p:sp>
        <p:nvSpPr>
          <p:cNvPr id="594" name="PlaceHolder 2"/>
          <p:cNvSpPr>
            <a:spLocks noGrp="1"/>
          </p:cNvSpPr>
          <p:nvPr>
            <p:ph type="body"/>
          </p:nvPr>
        </p:nvSpPr>
        <p:spPr>
          <a:xfrm>
            <a:off x="685800" y="4400640"/>
            <a:ext cx="5484960" cy="3598920"/>
          </a:xfrm>
          <a:prstGeom prst="rect">
            <a:avLst/>
          </a:prstGeom>
        </p:spPr>
        <p:txBody>
          <a:bodyPr lIns="0" tIns="0" rIns="0" bIns="0">
            <a:noAutofit/>
          </a:bodyPr>
          <a:lstStyle/>
          <a:p>
            <a:endParaRPr lang="en-GB" sz="2000" b="0" strike="noStrike" spc="-1">
              <a:latin typeface="Arial"/>
            </a:endParaRPr>
          </a:p>
        </p:txBody>
      </p:sp>
      <p:sp>
        <p:nvSpPr>
          <p:cNvPr id="595" name="CustomShape 3"/>
          <p:cNvSpPr/>
          <p:nvPr/>
        </p:nvSpPr>
        <p:spPr>
          <a:xfrm>
            <a:off x="3884760" y="8685360"/>
            <a:ext cx="2970360" cy="457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C4B9DD2A-E650-4BEC-A822-E2E39721DB39}" type="slidenum">
              <a:rPr lang="en-US" sz="1200" b="0" strike="noStrike" spc="-1">
                <a:solidFill>
                  <a:srgbClr val="000000"/>
                </a:solidFill>
                <a:latin typeface="Times New Roman"/>
                <a:ea typeface="+mn-ea"/>
              </a:rPr>
              <a:t>28</a:t>
            </a:fld>
            <a:endParaRPr lang="en-GB" sz="1200" b="0" strike="noStrike" spc="-1">
              <a:latin typeface="Arial"/>
            </a:endParaRPr>
          </a:p>
        </p:txBody>
      </p:sp>
    </p:spTree>
    <p:extLst>
      <p:ext uri="{BB962C8B-B14F-4D97-AF65-F5344CB8AC3E}">
        <p14:creationId xmlns:p14="http://schemas.microsoft.com/office/powerpoint/2010/main" val="29362017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 name="PlaceHolder 1"/>
          <p:cNvSpPr>
            <a:spLocks noGrp="1" noRot="1" noChangeAspect="1"/>
          </p:cNvSpPr>
          <p:nvPr>
            <p:ph type="sldImg"/>
          </p:nvPr>
        </p:nvSpPr>
        <p:spPr>
          <a:xfrm>
            <a:off x="217488" y="812800"/>
            <a:ext cx="7124700" cy="4008438"/>
          </a:xfrm>
          <a:prstGeom prst="rect">
            <a:avLst/>
          </a:prstGeom>
        </p:spPr>
      </p:sp>
      <p:sp>
        <p:nvSpPr>
          <p:cNvPr id="573" name="PlaceHolder 2"/>
          <p:cNvSpPr>
            <a:spLocks noGrp="1"/>
          </p:cNvSpPr>
          <p:nvPr>
            <p:ph type="body"/>
          </p:nvPr>
        </p:nvSpPr>
        <p:spPr>
          <a:xfrm>
            <a:off x="756000" y="5078520"/>
            <a:ext cx="6046920" cy="4810320"/>
          </a:xfrm>
          <a:prstGeom prst="rect">
            <a:avLst/>
          </a:prstGeom>
        </p:spPr>
        <p:txBody>
          <a:bodyPr lIns="0" tIns="0" rIns="0" bIns="0">
            <a:noAutofit/>
          </a:bodyPr>
          <a:lstStyle/>
          <a:p>
            <a:endParaRPr lang="en-GB" sz="2000" b="0" strike="noStrike" spc="-1">
              <a:latin typeface="Arial"/>
            </a:endParaRPr>
          </a:p>
        </p:txBody>
      </p:sp>
      <p:sp>
        <p:nvSpPr>
          <p:cNvPr id="574" name="CustomShape 3"/>
          <p:cNvSpPr/>
          <p:nvPr/>
        </p:nvSpPr>
        <p:spPr>
          <a:xfrm>
            <a:off x="4278960" y="10157400"/>
            <a:ext cx="3279960" cy="533520"/>
          </a:xfrm>
          <a:prstGeom prst="rect">
            <a:avLst/>
          </a:prstGeom>
          <a:noFill/>
          <a:ln>
            <a:noFill/>
          </a:ln>
        </p:spPr>
        <p:style>
          <a:lnRef idx="0">
            <a:scrgbClr r="0" g="0" b="0"/>
          </a:lnRef>
          <a:fillRef idx="0">
            <a:scrgbClr r="0" g="0" b="0"/>
          </a:fillRef>
          <a:effectRef idx="0">
            <a:scrgbClr r="0" g="0" b="0"/>
          </a:effectRef>
          <a:fontRef idx="minor"/>
        </p:style>
        <p:txBody>
          <a:bodyPr lIns="0" tIns="0" rIns="0" bIns="0" anchor="b">
            <a:noAutofit/>
          </a:bodyPr>
          <a:lstStyle/>
          <a:p>
            <a:pPr>
              <a:lnSpc>
                <a:spcPct val="100000"/>
              </a:lnSpc>
            </a:pPr>
            <a:fld id="{D100E30D-9F45-4A94-97B8-AB1F8554C2C6}" type="slidenum">
              <a:rPr lang="en-US" sz="1800" b="0" strike="noStrike" spc="-1">
                <a:solidFill>
                  <a:srgbClr val="000000"/>
                </a:solidFill>
                <a:latin typeface="+mn-lt"/>
                <a:ea typeface="+mn-ea"/>
              </a:rPr>
              <a:t>29</a:t>
            </a:fld>
            <a:endParaRPr lang="en-GB" sz="1800" b="0" strike="noStrike" spc="-1">
              <a:latin typeface="Arial"/>
            </a:endParaRPr>
          </a:p>
        </p:txBody>
      </p:sp>
    </p:spTree>
    <p:extLst>
      <p:ext uri="{BB962C8B-B14F-4D97-AF65-F5344CB8AC3E}">
        <p14:creationId xmlns:p14="http://schemas.microsoft.com/office/powerpoint/2010/main" val="275483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9"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3"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5"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7"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26"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8"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4"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5"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7"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8"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5"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7"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9"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50"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2"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5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55"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56"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5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5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60"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63"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64"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6"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67"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69"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70"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71"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72"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74"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5"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6"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7"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8"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79"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4"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6"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8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89"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1"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93"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94"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95"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97"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9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99"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0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0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03"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05"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106"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08"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0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10"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11"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13"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4"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5"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6"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7"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18"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25"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27"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29"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30"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2"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3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35"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36"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3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38"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3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0"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4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3"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44"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46"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147"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49"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50"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51"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52"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54"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5"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6"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7"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8"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59"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6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67"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6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69"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71"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72"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4"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76"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77"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78"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80"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181"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82"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8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8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86"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88"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189"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9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3"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194"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196"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97"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98"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199"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00"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01"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0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07"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0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09"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1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11"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12"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1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14"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1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16"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17"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18"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1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20"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21"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2"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2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26"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2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28"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229"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31"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3"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34"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3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36"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37"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38"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39"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40"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41"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4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48"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4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0"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5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2"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53"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5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55"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5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57"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58"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59"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6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61"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62"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63"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6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65"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66"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67"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69"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270"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7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73"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74"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275"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7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77"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78"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79"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80"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81"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282"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8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0"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9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2"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9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4"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295"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9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97"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9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299"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0"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01"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0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03"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04"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5"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0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07"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09"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1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11"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312"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1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14"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6"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17"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8"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19"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0"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1"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2"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3"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24"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30"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1"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3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3"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3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35"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36"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3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38"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3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40"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41"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42"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4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44"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45"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46"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47"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48"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49"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0"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5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52"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353"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5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55"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6"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7"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58"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5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60"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1"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2"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3"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4"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365"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72"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73" name="PlaceHolder 2"/>
          <p:cNvSpPr>
            <a:spLocks noGrp="1"/>
          </p:cNvSpPr>
          <p:nvPr>
            <p:ph type="subTitle"/>
          </p:nvPr>
        </p:nvSpPr>
        <p:spPr>
          <a:xfrm>
            <a:off x="838080" y="1825560"/>
            <a:ext cx="601200" cy="43498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74"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75" name="PlaceHolder 2"/>
          <p:cNvSpPr>
            <a:spLocks noGrp="1"/>
          </p:cNvSpPr>
          <p:nvPr>
            <p:ph type="body"/>
          </p:nvPr>
        </p:nvSpPr>
        <p:spPr>
          <a:xfrm>
            <a:off x="838080" y="1825560"/>
            <a:ext cx="60120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7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77"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78"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7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80" name="PlaceHolder 1"/>
          <p:cNvSpPr>
            <a:spLocks noGrp="1"/>
          </p:cNvSpPr>
          <p:nvPr>
            <p:ph type="subTitle"/>
          </p:nvPr>
        </p:nvSpPr>
        <p:spPr>
          <a:xfrm>
            <a:off x="838080" y="365040"/>
            <a:ext cx="10514160" cy="61390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8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82"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83" name="PlaceHolder 3"/>
          <p:cNvSpPr>
            <a:spLocks noGrp="1"/>
          </p:cNvSpPr>
          <p:nvPr>
            <p:ph type="body"/>
          </p:nvPr>
        </p:nvSpPr>
        <p:spPr>
          <a:xfrm>
            <a:off x="114624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84"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85"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86" name="PlaceHolder 2"/>
          <p:cNvSpPr>
            <a:spLocks noGrp="1"/>
          </p:cNvSpPr>
          <p:nvPr>
            <p:ph type="body"/>
          </p:nvPr>
        </p:nvSpPr>
        <p:spPr>
          <a:xfrm>
            <a:off x="838080" y="1825560"/>
            <a:ext cx="293040" cy="4349880"/>
          </a:xfrm>
          <a:prstGeom prst="rect">
            <a:avLst/>
          </a:prstGeom>
        </p:spPr>
        <p:txBody>
          <a:bodyPr lIns="0" tIns="0" rIns="0" bIns="0">
            <a:normAutofit fontScale="42000"/>
          </a:bodyPr>
          <a:lstStyle/>
          <a:p>
            <a:endParaRPr lang="en-GB" sz="3200" b="0" strike="noStrike" spc="-1">
              <a:latin typeface="Arial"/>
            </a:endParaRPr>
          </a:p>
        </p:txBody>
      </p:sp>
      <p:sp>
        <p:nvSpPr>
          <p:cNvPr id="387"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88" name="PlaceHolder 4"/>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89"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90"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1"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2" name="PlaceHolder 4"/>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93"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94" name="PlaceHolder 2"/>
          <p:cNvSpPr>
            <a:spLocks noGrp="1"/>
          </p:cNvSpPr>
          <p:nvPr>
            <p:ph type="body"/>
          </p:nvPr>
        </p:nvSpPr>
        <p:spPr>
          <a:xfrm>
            <a:off x="838080" y="1825560"/>
            <a:ext cx="601200" cy="2074680"/>
          </a:xfrm>
          <a:prstGeom prst="rect">
            <a:avLst/>
          </a:prstGeom>
        </p:spPr>
        <p:txBody>
          <a:bodyPr lIns="0" tIns="0" rIns="0" bIns="0">
            <a:normAutofit fontScale="13000"/>
          </a:bodyPr>
          <a:lstStyle/>
          <a:p>
            <a:endParaRPr lang="en-GB" sz="3200" b="0" strike="noStrike" spc="-1">
              <a:latin typeface="Arial"/>
            </a:endParaRPr>
          </a:p>
        </p:txBody>
      </p:sp>
      <p:sp>
        <p:nvSpPr>
          <p:cNvPr id="395" name="PlaceHolder 3"/>
          <p:cNvSpPr>
            <a:spLocks noGrp="1"/>
          </p:cNvSpPr>
          <p:nvPr>
            <p:ph type="body"/>
          </p:nvPr>
        </p:nvSpPr>
        <p:spPr>
          <a:xfrm>
            <a:off x="838080" y="4097880"/>
            <a:ext cx="60120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96"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397" name="PlaceHolder 2"/>
          <p:cNvSpPr>
            <a:spLocks noGrp="1"/>
          </p:cNvSpPr>
          <p:nvPr>
            <p:ph type="body"/>
          </p:nvPr>
        </p:nvSpPr>
        <p:spPr>
          <a:xfrm>
            <a:off x="83808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8" name="PlaceHolder 3"/>
          <p:cNvSpPr>
            <a:spLocks noGrp="1"/>
          </p:cNvSpPr>
          <p:nvPr>
            <p:ph type="body"/>
          </p:nvPr>
        </p:nvSpPr>
        <p:spPr>
          <a:xfrm>
            <a:off x="1146240" y="182556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399" name="PlaceHolder 4"/>
          <p:cNvSpPr>
            <a:spLocks noGrp="1"/>
          </p:cNvSpPr>
          <p:nvPr>
            <p:ph type="body"/>
          </p:nvPr>
        </p:nvSpPr>
        <p:spPr>
          <a:xfrm>
            <a:off x="838080" y="4097880"/>
            <a:ext cx="293040" cy="2074680"/>
          </a:xfrm>
          <a:prstGeom prst="rect">
            <a:avLst/>
          </a:prstGeom>
        </p:spPr>
        <p:txBody>
          <a:bodyPr lIns="0" tIns="0" rIns="0" bIns="0">
            <a:normAutofit fontScale="13000"/>
          </a:bodyPr>
          <a:lstStyle/>
          <a:p>
            <a:endParaRPr lang="en-GB" sz="3200" b="0" strike="noStrike" spc="-1">
              <a:latin typeface="Arial"/>
            </a:endParaRPr>
          </a:p>
        </p:txBody>
      </p:sp>
      <p:sp>
        <p:nvSpPr>
          <p:cNvPr id="400" name="PlaceHolder 5"/>
          <p:cNvSpPr>
            <a:spLocks noGrp="1"/>
          </p:cNvSpPr>
          <p:nvPr>
            <p:ph type="body"/>
          </p:nvPr>
        </p:nvSpPr>
        <p:spPr>
          <a:xfrm>
            <a:off x="1146240" y="4097880"/>
            <a:ext cx="29304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01" name="PlaceHolder 1"/>
          <p:cNvSpPr>
            <a:spLocks noGrp="1"/>
          </p:cNvSpPr>
          <p:nvPr>
            <p:ph type="title"/>
          </p:nvPr>
        </p:nvSpPr>
        <p:spPr>
          <a:xfrm>
            <a:off x="838080" y="365040"/>
            <a:ext cx="10514160" cy="1324080"/>
          </a:xfrm>
          <a:prstGeom prst="rect">
            <a:avLst/>
          </a:prstGeom>
        </p:spPr>
        <p:txBody>
          <a:bodyPr lIns="0" tIns="0" rIns="0" bIns="0" anchor="ctr">
            <a:noAutofit/>
          </a:bodyPr>
          <a:lstStyle/>
          <a:p>
            <a:pPr algn="ctr"/>
            <a:endParaRPr lang="en-GB" sz="4400" b="0" strike="noStrike" spc="-1">
              <a:latin typeface="Arial"/>
            </a:endParaRPr>
          </a:p>
        </p:txBody>
      </p:sp>
      <p:sp>
        <p:nvSpPr>
          <p:cNvPr id="402" name="PlaceHolder 2"/>
          <p:cNvSpPr>
            <a:spLocks noGrp="1"/>
          </p:cNvSpPr>
          <p:nvPr>
            <p:ph type="body"/>
          </p:nvPr>
        </p:nvSpPr>
        <p:spPr>
          <a:xfrm>
            <a:off x="8380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3" name="PlaceHolder 3"/>
          <p:cNvSpPr>
            <a:spLocks noGrp="1"/>
          </p:cNvSpPr>
          <p:nvPr>
            <p:ph type="body"/>
          </p:nvPr>
        </p:nvSpPr>
        <p:spPr>
          <a:xfrm>
            <a:off x="10414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4" name="PlaceHolder 4"/>
          <p:cNvSpPr>
            <a:spLocks noGrp="1"/>
          </p:cNvSpPr>
          <p:nvPr>
            <p:ph type="body"/>
          </p:nvPr>
        </p:nvSpPr>
        <p:spPr>
          <a:xfrm>
            <a:off x="1244880" y="182556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5" name="PlaceHolder 5"/>
          <p:cNvSpPr>
            <a:spLocks noGrp="1"/>
          </p:cNvSpPr>
          <p:nvPr>
            <p:ph type="body"/>
          </p:nvPr>
        </p:nvSpPr>
        <p:spPr>
          <a:xfrm>
            <a:off x="8380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6" name="PlaceHolder 6"/>
          <p:cNvSpPr>
            <a:spLocks noGrp="1"/>
          </p:cNvSpPr>
          <p:nvPr>
            <p:ph type="body"/>
          </p:nvPr>
        </p:nvSpPr>
        <p:spPr>
          <a:xfrm>
            <a:off x="1041480" y="4097880"/>
            <a:ext cx="193320" cy="2074680"/>
          </a:xfrm>
          <a:prstGeom prst="rect">
            <a:avLst/>
          </a:prstGeom>
        </p:spPr>
        <p:txBody>
          <a:bodyPr lIns="0" tIns="0" rIns="0" bIns="0">
            <a:normAutofit fontScale="13000"/>
          </a:bodyPr>
          <a:lstStyle/>
          <a:p>
            <a:endParaRPr lang="en-GB" sz="3200" b="0" strike="noStrike" spc="-1">
              <a:latin typeface="Arial"/>
            </a:endParaRPr>
          </a:p>
        </p:txBody>
      </p:sp>
      <p:sp>
        <p:nvSpPr>
          <p:cNvPr id="407" name="PlaceHolder 7"/>
          <p:cNvSpPr>
            <a:spLocks noGrp="1"/>
          </p:cNvSpPr>
          <p:nvPr>
            <p:ph type="body"/>
          </p:nvPr>
        </p:nvSpPr>
        <p:spPr>
          <a:xfrm>
            <a:off x="1244880" y="4097880"/>
            <a:ext cx="193320" cy="2074680"/>
          </a:xfrm>
          <a:prstGeom prst="rect">
            <a:avLst/>
          </a:prstGeom>
        </p:spPr>
        <p:txBody>
          <a:bodyPr lIns="0" tIns="0" rIns="0" bIns="0">
            <a:normAutofit fontScale="13000"/>
          </a:bodyPr>
          <a:lstStyle/>
          <a:p>
            <a:endParaRPr lang="en-GB" sz="3200" b="0" strike="noStrike" spc="-1">
              <a:latin typeface="Aria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193080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65"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66" name="PlaceHolder 2"/>
          <p:cNvSpPr>
            <a:spLocks noGrp="1"/>
          </p:cNvSpPr>
          <p:nvPr>
            <p:ph type="subTitle"/>
          </p:nvPr>
        </p:nvSpPr>
        <p:spPr>
          <a:xfrm>
            <a:off x="838080" y="126000"/>
            <a:ext cx="68760" cy="774828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331031203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68" name="PlaceHolder 2"/>
          <p:cNvSpPr>
            <a:spLocks noGrp="1"/>
          </p:cNvSpPr>
          <p:nvPr>
            <p:ph type="body"/>
          </p:nvPr>
        </p:nvSpPr>
        <p:spPr>
          <a:xfrm>
            <a:off x="838080" y="1825560"/>
            <a:ext cx="6876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176528123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69"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70"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171"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371404008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2"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Tree>
    <p:extLst>
      <p:ext uri="{BB962C8B-B14F-4D97-AF65-F5344CB8AC3E}">
        <p14:creationId xmlns:p14="http://schemas.microsoft.com/office/powerpoint/2010/main" val="315746893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3" name="PlaceHolder 1"/>
          <p:cNvSpPr>
            <a:spLocks noGrp="1"/>
          </p:cNvSpPr>
          <p:nvPr>
            <p:ph type="subTitle"/>
          </p:nvPr>
        </p:nvSpPr>
        <p:spPr>
          <a:xfrm>
            <a:off x="838080" y="365040"/>
            <a:ext cx="10513080" cy="613404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384306730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4"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75"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76"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177"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48091144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8"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79"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180"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81" name="PlaceHolder 4"/>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72093401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83"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84"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85" name="PlaceHolder 4"/>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90977564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87" name="PlaceHolder 2"/>
          <p:cNvSpPr>
            <a:spLocks noGrp="1"/>
          </p:cNvSpPr>
          <p:nvPr>
            <p:ph type="body"/>
          </p:nvPr>
        </p:nvSpPr>
        <p:spPr>
          <a:xfrm>
            <a:off x="838080" y="1825560"/>
            <a:ext cx="68760" cy="2074320"/>
          </a:xfrm>
          <a:prstGeom prst="rect">
            <a:avLst/>
          </a:prstGeom>
        </p:spPr>
        <p:txBody>
          <a:bodyPr lIns="0" tIns="0" rIns="0" bIns="0">
            <a:normAutofit fontScale="13000"/>
          </a:bodyPr>
          <a:lstStyle/>
          <a:p>
            <a:endParaRPr lang="en-GB" sz="3200" b="0" strike="noStrike" spc="-1">
              <a:latin typeface="Arial"/>
            </a:endParaRPr>
          </a:p>
        </p:txBody>
      </p:sp>
      <p:sp>
        <p:nvSpPr>
          <p:cNvPr id="188" name="PlaceHolder 3"/>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16811694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89"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90"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91"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92"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193" name="PlaceHolder 5"/>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380254221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195" name="PlaceHolder 2"/>
          <p:cNvSpPr>
            <a:spLocks noGrp="1"/>
          </p:cNvSpPr>
          <p:nvPr>
            <p:ph type="body"/>
          </p:nvPr>
        </p:nvSpPr>
        <p:spPr>
          <a:xfrm>
            <a:off x="8380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6" name="PlaceHolder 3"/>
          <p:cNvSpPr>
            <a:spLocks noGrp="1"/>
          </p:cNvSpPr>
          <p:nvPr>
            <p:ph type="body"/>
          </p:nvPr>
        </p:nvSpPr>
        <p:spPr>
          <a:xfrm>
            <a:off x="8614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7" name="PlaceHolder 4"/>
          <p:cNvSpPr>
            <a:spLocks noGrp="1"/>
          </p:cNvSpPr>
          <p:nvPr>
            <p:ph type="body"/>
          </p:nvPr>
        </p:nvSpPr>
        <p:spPr>
          <a:xfrm>
            <a:off x="8848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8" name="PlaceHolder 5"/>
          <p:cNvSpPr>
            <a:spLocks noGrp="1"/>
          </p:cNvSpPr>
          <p:nvPr>
            <p:ph type="body"/>
          </p:nvPr>
        </p:nvSpPr>
        <p:spPr>
          <a:xfrm>
            <a:off x="8380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199" name="PlaceHolder 6"/>
          <p:cNvSpPr>
            <a:spLocks noGrp="1"/>
          </p:cNvSpPr>
          <p:nvPr>
            <p:ph type="body"/>
          </p:nvPr>
        </p:nvSpPr>
        <p:spPr>
          <a:xfrm>
            <a:off x="8614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200" name="PlaceHolder 7"/>
          <p:cNvSpPr>
            <a:spLocks noGrp="1"/>
          </p:cNvSpPr>
          <p:nvPr>
            <p:ph type="body"/>
          </p:nvPr>
        </p:nvSpPr>
        <p:spPr>
          <a:xfrm>
            <a:off x="884880" y="4097160"/>
            <a:ext cx="219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49816052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69871-21AA-F94E-B01B-16DAB6840F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53DD749-0F2F-D04B-905A-DEBB377448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60F7C6-61EC-C74D-B7F7-D8A63907BF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70559AB-1652-8A49-A61E-4D956E28F0CA}"/>
              </a:ext>
            </a:extLst>
          </p:cNvPr>
          <p:cNvSpPr>
            <a:spLocks noGrp="1"/>
          </p:cNvSpPr>
          <p:nvPr>
            <p:ph type="dt" sz="half" idx="10"/>
          </p:nvPr>
        </p:nvSpPr>
        <p:spPr/>
        <p:txBody>
          <a:bodyPr/>
          <a:lstStyle/>
          <a:p>
            <a:fld id="{A1905F51-80DF-5C41-BE99-583F67941401}" type="datetimeFigureOut">
              <a:rPr lang="en-US" smtClean="0"/>
              <a:t>7/7/2021</a:t>
            </a:fld>
            <a:endParaRPr lang="en-US"/>
          </a:p>
        </p:txBody>
      </p:sp>
      <p:sp>
        <p:nvSpPr>
          <p:cNvPr id="6" name="Footer Placeholder 5">
            <a:extLst>
              <a:ext uri="{FF2B5EF4-FFF2-40B4-BE49-F238E27FC236}">
                <a16:creationId xmlns:a16="http://schemas.microsoft.com/office/drawing/2014/main" id="{4B1CEFEC-8BD3-954B-8DFF-126E764BE6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476478-CA49-BC4C-9993-1FF844ECAF54}"/>
              </a:ext>
            </a:extLst>
          </p:cNvPr>
          <p:cNvSpPr>
            <a:spLocks noGrp="1"/>
          </p:cNvSpPr>
          <p:nvPr>
            <p:ph type="sldNum" sz="quarter" idx="12"/>
          </p:nvPr>
        </p:nvSpPr>
        <p:spPr/>
        <p:txBody>
          <a:bodyPr/>
          <a:lstStyle/>
          <a:p>
            <a:fld id="{38060A17-B3EE-4045-983B-5ECB03A33B3C}" type="slidenum">
              <a:rPr lang="en-US" smtClean="0"/>
              <a:t>‹#›</a:t>
            </a:fld>
            <a:endParaRPr lang="en-US"/>
          </a:p>
        </p:txBody>
      </p:sp>
    </p:spTree>
    <p:extLst>
      <p:ext uri="{BB962C8B-B14F-4D97-AF65-F5344CB8AC3E}">
        <p14:creationId xmlns:p14="http://schemas.microsoft.com/office/powerpoint/2010/main" val="74343724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969420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86"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87" name="PlaceHolder 2"/>
          <p:cNvSpPr>
            <a:spLocks noGrp="1"/>
          </p:cNvSpPr>
          <p:nvPr>
            <p:ph type="subTitle"/>
          </p:nvPr>
        </p:nvSpPr>
        <p:spPr>
          <a:xfrm>
            <a:off x="838080" y="126000"/>
            <a:ext cx="68760" cy="774828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10372496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288"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89" name="PlaceHolder 2"/>
          <p:cNvSpPr>
            <a:spLocks noGrp="1"/>
          </p:cNvSpPr>
          <p:nvPr>
            <p:ph type="body"/>
          </p:nvPr>
        </p:nvSpPr>
        <p:spPr>
          <a:xfrm>
            <a:off x="838080" y="1825560"/>
            <a:ext cx="6876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421707327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290"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91"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292"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Tree>
    <p:extLst>
      <p:ext uri="{BB962C8B-B14F-4D97-AF65-F5344CB8AC3E}">
        <p14:creationId xmlns:p14="http://schemas.microsoft.com/office/powerpoint/2010/main" val="239906321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93"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Tree>
    <p:extLst>
      <p:ext uri="{BB962C8B-B14F-4D97-AF65-F5344CB8AC3E}">
        <p14:creationId xmlns:p14="http://schemas.microsoft.com/office/powerpoint/2010/main" val="2119064936"/>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294" name="PlaceHolder 1"/>
          <p:cNvSpPr>
            <a:spLocks noGrp="1"/>
          </p:cNvSpPr>
          <p:nvPr>
            <p:ph type="subTitle"/>
          </p:nvPr>
        </p:nvSpPr>
        <p:spPr>
          <a:xfrm>
            <a:off x="838080" y="365040"/>
            <a:ext cx="10513080" cy="6134040"/>
          </a:xfrm>
          <a:prstGeom prst="rect">
            <a:avLst/>
          </a:prstGeom>
        </p:spPr>
        <p:txBody>
          <a:bodyPr lIns="0" tIns="0" rIns="0" bIns="0" anchor="ctr">
            <a:noAutofit/>
          </a:bodyPr>
          <a:lstStyle/>
          <a:p>
            <a:pPr algn="ctr"/>
            <a:endParaRPr lang="en-GB" sz="3200" b="0" strike="noStrike" spc="-1">
              <a:latin typeface="Arial"/>
            </a:endParaRPr>
          </a:p>
        </p:txBody>
      </p:sp>
    </p:spTree>
    <p:extLst>
      <p:ext uri="{BB962C8B-B14F-4D97-AF65-F5344CB8AC3E}">
        <p14:creationId xmlns:p14="http://schemas.microsoft.com/office/powerpoint/2010/main" val="282156054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95"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296"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297" name="PlaceHolder 3"/>
          <p:cNvSpPr>
            <a:spLocks noGrp="1"/>
          </p:cNvSpPr>
          <p:nvPr>
            <p:ph type="body"/>
          </p:nvPr>
        </p:nvSpPr>
        <p:spPr>
          <a:xfrm>
            <a:off x="87372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298"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327054782"/>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99"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00" name="PlaceHolder 2"/>
          <p:cNvSpPr>
            <a:spLocks noGrp="1"/>
          </p:cNvSpPr>
          <p:nvPr>
            <p:ph type="body"/>
          </p:nvPr>
        </p:nvSpPr>
        <p:spPr>
          <a:xfrm>
            <a:off x="838080" y="1825560"/>
            <a:ext cx="33480" cy="4348800"/>
          </a:xfrm>
          <a:prstGeom prst="rect">
            <a:avLst/>
          </a:prstGeom>
        </p:spPr>
        <p:txBody>
          <a:bodyPr lIns="0" tIns="0" rIns="0" bIns="0">
            <a:normAutofit fontScale="42000"/>
          </a:bodyPr>
          <a:lstStyle/>
          <a:p>
            <a:endParaRPr lang="en-GB" sz="3200" b="0" strike="noStrike" spc="-1">
              <a:latin typeface="Arial"/>
            </a:endParaRPr>
          </a:p>
        </p:txBody>
      </p:sp>
      <p:sp>
        <p:nvSpPr>
          <p:cNvPr id="301"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02" name="PlaceHolder 4"/>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419715104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03"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04"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05"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06" name="PlaceHolder 4"/>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53006852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07"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08" name="PlaceHolder 2"/>
          <p:cNvSpPr>
            <a:spLocks noGrp="1"/>
          </p:cNvSpPr>
          <p:nvPr>
            <p:ph type="body"/>
          </p:nvPr>
        </p:nvSpPr>
        <p:spPr>
          <a:xfrm>
            <a:off x="838080" y="1825560"/>
            <a:ext cx="68760" cy="2074320"/>
          </a:xfrm>
          <a:prstGeom prst="rect">
            <a:avLst/>
          </a:prstGeom>
        </p:spPr>
        <p:txBody>
          <a:bodyPr lIns="0" tIns="0" rIns="0" bIns="0">
            <a:normAutofit fontScale="13000"/>
          </a:bodyPr>
          <a:lstStyle/>
          <a:p>
            <a:endParaRPr lang="en-GB" sz="3200" b="0" strike="noStrike" spc="-1">
              <a:latin typeface="Arial"/>
            </a:endParaRPr>
          </a:p>
        </p:txBody>
      </p:sp>
      <p:sp>
        <p:nvSpPr>
          <p:cNvPr id="309" name="PlaceHolder 3"/>
          <p:cNvSpPr>
            <a:spLocks noGrp="1"/>
          </p:cNvSpPr>
          <p:nvPr>
            <p:ph type="body"/>
          </p:nvPr>
        </p:nvSpPr>
        <p:spPr>
          <a:xfrm>
            <a:off x="838080" y="4097160"/>
            <a:ext cx="687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2316085447"/>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10"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11" name="PlaceHolder 2"/>
          <p:cNvSpPr>
            <a:spLocks noGrp="1"/>
          </p:cNvSpPr>
          <p:nvPr>
            <p:ph type="body"/>
          </p:nvPr>
        </p:nvSpPr>
        <p:spPr>
          <a:xfrm>
            <a:off x="83808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12" name="PlaceHolder 3"/>
          <p:cNvSpPr>
            <a:spLocks noGrp="1"/>
          </p:cNvSpPr>
          <p:nvPr>
            <p:ph type="body"/>
          </p:nvPr>
        </p:nvSpPr>
        <p:spPr>
          <a:xfrm>
            <a:off x="873720" y="18255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13" name="PlaceHolder 4"/>
          <p:cNvSpPr>
            <a:spLocks noGrp="1"/>
          </p:cNvSpPr>
          <p:nvPr>
            <p:ph type="body"/>
          </p:nvPr>
        </p:nvSpPr>
        <p:spPr>
          <a:xfrm>
            <a:off x="838080" y="4097160"/>
            <a:ext cx="33480" cy="2074320"/>
          </a:xfrm>
          <a:prstGeom prst="rect">
            <a:avLst/>
          </a:prstGeom>
        </p:spPr>
        <p:txBody>
          <a:bodyPr lIns="0" tIns="0" rIns="0" bIns="0">
            <a:normAutofit fontScale="13000"/>
          </a:bodyPr>
          <a:lstStyle/>
          <a:p>
            <a:endParaRPr lang="en-GB" sz="3200" b="0" strike="noStrike" spc="-1">
              <a:latin typeface="Arial"/>
            </a:endParaRPr>
          </a:p>
        </p:txBody>
      </p:sp>
      <p:sp>
        <p:nvSpPr>
          <p:cNvPr id="314" name="PlaceHolder 5"/>
          <p:cNvSpPr>
            <a:spLocks noGrp="1"/>
          </p:cNvSpPr>
          <p:nvPr>
            <p:ph type="body"/>
          </p:nvPr>
        </p:nvSpPr>
        <p:spPr>
          <a:xfrm>
            <a:off x="873720" y="4097160"/>
            <a:ext cx="3348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183585773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5" name="PlaceHolder 1"/>
          <p:cNvSpPr>
            <a:spLocks noGrp="1"/>
          </p:cNvSpPr>
          <p:nvPr>
            <p:ph type="title"/>
          </p:nvPr>
        </p:nvSpPr>
        <p:spPr>
          <a:xfrm>
            <a:off x="838080" y="365040"/>
            <a:ext cx="10513080" cy="1323000"/>
          </a:xfrm>
          <a:prstGeom prst="rect">
            <a:avLst/>
          </a:prstGeom>
        </p:spPr>
        <p:txBody>
          <a:bodyPr lIns="0" tIns="0" rIns="0" bIns="0" anchor="ctr">
            <a:noAutofit/>
          </a:bodyPr>
          <a:lstStyle/>
          <a:p>
            <a:pPr algn="ctr"/>
            <a:endParaRPr lang="en-GB" sz="4400" b="0" strike="noStrike" spc="-1">
              <a:latin typeface="Arial"/>
            </a:endParaRPr>
          </a:p>
        </p:txBody>
      </p:sp>
      <p:sp>
        <p:nvSpPr>
          <p:cNvPr id="316" name="PlaceHolder 2"/>
          <p:cNvSpPr>
            <a:spLocks noGrp="1"/>
          </p:cNvSpPr>
          <p:nvPr>
            <p:ph type="body"/>
          </p:nvPr>
        </p:nvSpPr>
        <p:spPr>
          <a:xfrm>
            <a:off x="8380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17" name="PlaceHolder 3"/>
          <p:cNvSpPr>
            <a:spLocks noGrp="1"/>
          </p:cNvSpPr>
          <p:nvPr>
            <p:ph type="body"/>
          </p:nvPr>
        </p:nvSpPr>
        <p:spPr>
          <a:xfrm>
            <a:off x="8614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18" name="PlaceHolder 4"/>
          <p:cNvSpPr>
            <a:spLocks noGrp="1"/>
          </p:cNvSpPr>
          <p:nvPr>
            <p:ph type="body"/>
          </p:nvPr>
        </p:nvSpPr>
        <p:spPr>
          <a:xfrm>
            <a:off x="884880" y="18255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19" name="PlaceHolder 5"/>
          <p:cNvSpPr>
            <a:spLocks noGrp="1"/>
          </p:cNvSpPr>
          <p:nvPr>
            <p:ph type="body"/>
          </p:nvPr>
        </p:nvSpPr>
        <p:spPr>
          <a:xfrm>
            <a:off x="8380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20" name="PlaceHolder 6"/>
          <p:cNvSpPr>
            <a:spLocks noGrp="1"/>
          </p:cNvSpPr>
          <p:nvPr>
            <p:ph type="body"/>
          </p:nvPr>
        </p:nvSpPr>
        <p:spPr>
          <a:xfrm>
            <a:off x="861480" y="4097160"/>
            <a:ext cx="21960" cy="2074320"/>
          </a:xfrm>
          <a:prstGeom prst="rect">
            <a:avLst/>
          </a:prstGeom>
        </p:spPr>
        <p:txBody>
          <a:bodyPr lIns="0" tIns="0" rIns="0" bIns="0">
            <a:normAutofit fontScale="13000"/>
          </a:bodyPr>
          <a:lstStyle/>
          <a:p>
            <a:endParaRPr lang="en-GB" sz="3200" b="0" strike="noStrike" spc="-1">
              <a:latin typeface="Arial"/>
            </a:endParaRPr>
          </a:p>
        </p:txBody>
      </p:sp>
      <p:sp>
        <p:nvSpPr>
          <p:cNvPr id="321" name="PlaceHolder 7"/>
          <p:cNvSpPr>
            <a:spLocks noGrp="1"/>
          </p:cNvSpPr>
          <p:nvPr>
            <p:ph type="body"/>
          </p:nvPr>
        </p:nvSpPr>
        <p:spPr>
          <a:xfrm>
            <a:off x="884880" y="4097160"/>
            <a:ext cx="21960" cy="2074320"/>
          </a:xfrm>
          <a:prstGeom prst="rect">
            <a:avLst/>
          </a:prstGeom>
        </p:spPr>
        <p:txBody>
          <a:bodyPr lIns="0" tIns="0" rIns="0" bIns="0">
            <a:normAutofit fontScale="13000"/>
          </a:bodyPr>
          <a:lstStyle/>
          <a:p>
            <a:endParaRPr lang="en-GB" sz="3200" b="0" strike="noStrike" spc="-1">
              <a:latin typeface="Arial"/>
            </a:endParaRPr>
          </a:p>
        </p:txBody>
      </p:sp>
    </p:spTree>
    <p:extLst>
      <p:ext uri="{BB962C8B-B14F-4D97-AF65-F5344CB8AC3E}">
        <p14:creationId xmlns:p14="http://schemas.microsoft.com/office/powerpoint/2010/main" val="400779929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7/7/2021</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419852623"/>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7/7/2021</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176365705"/>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7/7/2021</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77556290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7/7/2021</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42400337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7/7/2021</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85011802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7/7/2021</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60930994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7/7/2021</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57256780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7/7/2021</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78653007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7/7/2021</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99531492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7/7/2021</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41426916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7/7/2021</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940593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2.pn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image" Target="../media/image2.png"/><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image" Target="../media/image2.png"/><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image" Target="../media/image5.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image" Target="../media/image2.png"/><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image" Target="../media/image4.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image" Target="../media/image2.png"/><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image" Target="../media/image5.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theme" Target="../theme/theme10.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image" Target="../media/image2.png"/><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5.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6" Type="http://schemas.openxmlformats.org/officeDocument/2006/relationships/image" Target="../media/image2.png"/><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image" Target="../media/image5.png"/><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theme" Target="../theme/theme12.xml"/><Relationship Id="rId3" Type="http://schemas.openxmlformats.org/officeDocument/2006/relationships/slideLayout" Target="../slideLayouts/slideLayout136.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2" Type="http://schemas.openxmlformats.org/officeDocument/2006/relationships/slideLayout" Target="../slideLayouts/slideLayout135.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image" Target="../media/image2.png"/><Relationship Id="rId10" Type="http://schemas.openxmlformats.org/officeDocument/2006/relationships/slideLayout" Target="../slideLayouts/slideLayout143.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image" Target="../media/image4.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3.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theme" Target="../theme/theme13.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7"/>
          <p:cNvPicPr/>
          <p:nvPr/>
        </p:nvPicPr>
        <p:blipFill>
          <a:blip r:embed="rId14"/>
          <a:stretch/>
        </p:blipFill>
        <p:spPr>
          <a:xfrm>
            <a:off x="0" y="0"/>
            <a:ext cx="12188880" cy="6854760"/>
          </a:xfrm>
          <a:prstGeom prst="rect">
            <a:avLst/>
          </a:prstGeom>
          <a:ln>
            <a:noFill/>
          </a:ln>
        </p:spPr>
      </p:pic>
      <p:sp>
        <p:nvSpPr>
          <p:cNvPr id="4"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40" name="Picture 9" descr="Logo, company name&#10;&#10;Description automatically generated"/>
          <p:cNvPicPr/>
          <p:nvPr/>
        </p:nvPicPr>
        <p:blipFill>
          <a:blip r:embed="rId14"/>
          <a:stretch/>
        </p:blipFill>
        <p:spPr>
          <a:xfrm>
            <a:off x="171000" y="5936760"/>
            <a:ext cx="663840" cy="666360"/>
          </a:xfrm>
          <a:prstGeom prst="rect">
            <a:avLst/>
          </a:prstGeom>
          <a:ln>
            <a:noFill/>
          </a:ln>
        </p:spPr>
      </p:pic>
      <p:sp>
        <p:nvSpPr>
          <p:cNvPr id="41"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42"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43"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0" name="Picture 7"/>
          <p:cNvPicPr/>
          <p:nvPr/>
        </p:nvPicPr>
        <p:blipFill>
          <a:blip r:embed="rId14"/>
          <a:stretch/>
        </p:blipFill>
        <p:spPr>
          <a:xfrm>
            <a:off x="4680" y="0"/>
            <a:ext cx="12179160" cy="6854760"/>
          </a:xfrm>
          <a:prstGeom prst="rect">
            <a:avLst/>
          </a:prstGeom>
          <a:ln>
            <a:noFill/>
          </a:ln>
        </p:spPr>
      </p:pic>
      <p:sp>
        <p:nvSpPr>
          <p:cNvPr id="81" name="PlaceHolder 1"/>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82" name="PlaceHolder 2"/>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120" name="Picture 7"/>
          <p:cNvPicPr/>
          <p:nvPr/>
        </p:nvPicPr>
        <p:blipFill>
          <a:blip r:embed="rId14"/>
          <a:srcRect t="14194" b="14194"/>
          <a:stretch/>
        </p:blipFill>
        <p:spPr>
          <a:xfrm flipH="1">
            <a:off x="9325800" y="76680"/>
            <a:ext cx="2739960" cy="1899360"/>
          </a:xfrm>
          <a:prstGeom prst="rect">
            <a:avLst/>
          </a:prstGeom>
          <a:ln>
            <a:noFill/>
          </a:ln>
        </p:spPr>
      </p:pic>
      <p:pic>
        <p:nvPicPr>
          <p:cNvPr id="121" name="Picture 10"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122"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123"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60" name="Picture 7"/>
          <p:cNvPicPr/>
          <p:nvPr/>
        </p:nvPicPr>
        <p:blipFill>
          <a:blip r:embed="rId14"/>
          <a:srcRect b="38729"/>
          <a:stretch/>
        </p:blipFill>
        <p:spPr>
          <a:xfrm>
            <a:off x="9334440" y="137160"/>
            <a:ext cx="2459520" cy="1704960"/>
          </a:xfrm>
          <a:prstGeom prst="rect">
            <a:avLst/>
          </a:prstGeom>
          <a:ln>
            <a:noFill/>
          </a:ln>
        </p:spPr>
      </p:pic>
      <p:sp>
        <p:nvSpPr>
          <p:cNvPr id="161"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162" name="Picture 9"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163"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164"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165"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2" name="CustomShape 1"/>
          <p:cNvSpPr/>
          <p:nvPr/>
        </p:nvSpPr>
        <p:spPr>
          <a:xfrm>
            <a:off x="838080" y="135468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03" name="Picture 9" descr="Logo, company name&#10;&#10;Description automatically generated"/>
          <p:cNvPicPr/>
          <p:nvPr/>
        </p:nvPicPr>
        <p:blipFill>
          <a:blip r:embed="rId14"/>
          <a:stretch/>
        </p:blipFill>
        <p:spPr>
          <a:xfrm>
            <a:off x="171000" y="5936760"/>
            <a:ext cx="663840" cy="666360"/>
          </a:xfrm>
          <a:prstGeom prst="rect">
            <a:avLst/>
          </a:prstGeom>
          <a:ln>
            <a:noFill/>
          </a:ln>
        </p:spPr>
      </p:pic>
      <p:sp>
        <p:nvSpPr>
          <p:cNvPr id="204"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05"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42" name="Picture 7"/>
          <p:cNvPicPr/>
          <p:nvPr/>
        </p:nvPicPr>
        <p:blipFill>
          <a:blip r:embed="rId14"/>
          <a:srcRect b="38729"/>
          <a:stretch/>
        </p:blipFill>
        <p:spPr>
          <a:xfrm>
            <a:off x="9334440" y="137160"/>
            <a:ext cx="2459520" cy="1704960"/>
          </a:xfrm>
          <a:prstGeom prst="rect">
            <a:avLst/>
          </a:prstGeom>
          <a:ln>
            <a:noFill/>
          </a:ln>
        </p:spPr>
      </p:pic>
      <p:sp>
        <p:nvSpPr>
          <p:cNvPr id="243"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44" name="Picture 9"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245"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46"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3"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84" name="Picture 7"/>
          <p:cNvPicPr/>
          <p:nvPr/>
        </p:nvPicPr>
        <p:blipFill>
          <a:blip r:embed="rId14"/>
          <a:srcRect t="14194" b="14194"/>
          <a:stretch/>
        </p:blipFill>
        <p:spPr>
          <a:xfrm flipH="1">
            <a:off x="9325800" y="76680"/>
            <a:ext cx="2739960" cy="1899360"/>
          </a:xfrm>
          <a:prstGeom prst="rect">
            <a:avLst/>
          </a:prstGeom>
          <a:ln>
            <a:noFill/>
          </a:ln>
        </p:spPr>
      </p:pic>
      <p:pic>
        <p:nvPicPr>
          <p:cNvPr id="285" name="Picture 10"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286"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287"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288"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25" name="Picture 7"/>
          <p:cNvPicPr/>
          <p:nvPr/>
        </p:nvPicPr>
        <p:blipFill>
          <a:blip r:embed="rId14"/>
          <a:srcRect b="38729"/>
          <a:stretch/>
        </p:blipFill>
        <p:spPr>
          <a:xfrm>
            <a:off x="9334440" y="137160"/>
            <a:ext cx="2459520" cy="1704960"/>
          </a:xfrm>
          <a:prstGeom prst="rect">
            <a:avLst/>
          </a:prstGeom>
          <a:ln>
            <a:noFill/>
          </a:ln>
        </p:spPr>
      </p:pic>
      <p:sp>
        <p:nvSpPr>
          <p:cNvPr id="326" name="CustomShape 1"/>
          <p:cNvSpPr/>
          <p:nvPr/>
        </p:nvSpPr>
        <p:spPr>
          <a:xfrm>
            <a:off x="838080" y="1817640"/>
            <a:ext cx="10512360" cy="489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327" name="Picture 9" descr="Logo, company name&#10;&#10;Description automatically generated"/>
          <p:cNvPicPr/>
          <p:nvPr/>
        </p:nvPicPr>
        <p:blipFill>
          <a:blip r:embed="rId15"/>
          <a:stretch/>
        </p:blipFill>
        <p:spPr>
          <a:xfrm>
            <a:off x="171000" y="5936760"/>
            <a:ext cx="663840" cy="666360"/>
          </a:xfrm>
          <a:prstGeom prst="rect">
            <a:avLst/>
          </a:prstGeom>
          <a:ln>
            <a:noFill/>
          </a:ln>
        </p:spPr>
      </p:pic>
      <p:sp>
        <p:nvSpPr>
          <p:cNvPr id="328"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329"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66" name="Picture 7"/>
          <p:cNvPicPr/>
          <p:nvPr/>
        </p:nvPicPr>
        <p:blipFill>
          <a:blip r:embed="rId14"/>
          <a:srcRect b="38729"/>
          <a:stretch/>
        </p:blipFill>
        <p:spPr>
          <a:xfrm>
            <a:off x="9334440" y="137160"/>
            <a:ext cx="2461320" cy="1706760"/>
          </a:xfrm>
          <a:prstGeom prst="rect">
            <a:avLst/>
          </a:prstGeom>
          <a:ln>
            <a:noFill/>
          </a:ln>
        </p:spPr>
      </p:pic>
      <p:sp>
        <p:nvSpPr>
          <p:cNvPr id="367" name="CustomShape 1"/>
          <p:cNvSpPr/>
          <p:nvPr/>
        </p:nvSpPr>
        <p:spPr>
          <a:xfrm>
            <a:off x="838080" y="1817640"/>
            <a:ext cx="10514160" cy="5076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368" name="Picture 9" descr="Logo, company name&#10;&#10;Description automatically generated"/>
          <p:cNvPicPr/>
          <p:nvPr/>
        </p:nvPicPr>
        <p:blipFill>
          <a:blip r:embed="rId15"/>
          <a:stretch/>
        </p:blipFill>
        <p:spPr>
          <a:xfrm>
            <a:off x="171000" y="5936760"/>
            <a:ext cx="665640" cy="668160"/>
          </a:xfrm>
          <a:prstGeom prst="rect">
            <a:avLst/>
          </a:prstGeom>
          <a:ln>
            <a:noFill/>
          </a:ln>
        </p:spPr>
      </p:pic>
      <p:sp>
        <p:nvSpPr>
          <p:cNvPr id="369" name="PlaceHolder 2"/>
          <p:cNvSpPr>
            <a:spLocks noGrp="1"/>
          </p:cNvSpPr>
          <p:nvPr>
            <p:ph type="title"/>
          </p:nvPr>
        </p:nvSpPr>
        <p:spPr>
          <a:xfrm>
            <a:off x="838080" y="365040"/>
            <a:ext cx="10514160" cy="132408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370" name="PlaceHolder 3"/>
          <p:cNvSpPr>
            <a:spLocks noGrp="1"/>
          </p:cNvSpPr>
          <p:nvPr>
            <p:ph type="body"/>
          </p:nvPr>
        </p:nvSpPr>
        <p:spPr>
          <a:xfrm>
            <a:off x="83808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371" name="PlaceHolder 4"/>
          <p:cNvSpPr>
            <a:spLocks noGrp="1"/>
          </p:cNvSpPr>
          <p:nvPr>
            <p:ph type="body"/>
          </p:nvPr>
        </p:nvSpPr>
        <p:spPr>
          <a:xfrm>
            <a:off x="1470240" y="1825560"/>
            <a:ext cx="601200" cy="434988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59" name="Picture 7"/>
          <p:cNvPicPr/>
          <p:nvPr/>
        </p:nvPicPr>
        <p:blipFill>
          <a:blip r:embed="rId15"/>
          <a:srcRect b="38729"/>
          <a:stretch/>
        </p:blipFill>
        <p:spPr>
          <a:xfrm>
            <a:off x="9334440" y="137160"/>
            <a:ext cx="2460240" cy="1705680"/>
          </a:xfrm>
          <a:prstGeom prst="rect">
            <a:avLst/>
          </a:prstGeom>
          <a:ln>
            <a:noFill/>
          </a:ln>
        </p:spPr>
      </p:pic>
      <p:sp>
        <p:nvSpPr>
          <p:cNvPr id="160" name="CustomShape 1"/>
          <p:cNvSpPr/>
          <p:nvPr/>
        </p:nvSpPr>
        <p:spPr>
          <a:xfrm>
            <a:off x="838080" y="1817640"/>
            <a:ext cx="10513080" cy="4968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161" name="Picture 9" descr="Logo, company name&#10;&#10;Description automatically generated"/>
          <p:cNvPicPr/>
          <p:nvPr/>
        </p:nvPicPr>
        <p:blipFill>
          <a:blip r:embed="rId16"/>
          <a:stretch/>
        </p:blipFill>
        <p:spPr>
          <a:xfrm>
            <a:off x="171000" y="5936760"/>
            <a:ext cx="664560" cy="667080"/>
          </a:xfrm>
          <a:prstGeom prst="rect">
            <a:avLst/>
          </a:prstGeom>
          <a:ln>
            <a:noFill/>
          </a:ln>
        </p:spPr>
      </p:pic>
      <p:sp>
        <p:nvSpPr>
          <p:cNvPr id="162" name="PlaceHolder 2"/>
          <p:cNvSpPr>
            <a:spLocks noGrp="1"/>
          </p:cNvSpPr>
          <p:nvPr>
            <p:ph type="title"/>
          </p:nvPr>
        </p:nvSpPr>
        <p:spPr>
          <a:xfrm>
            <a:off x="838080" y="365040"/>
            <a:ext cx="10513080" cy="1323000"/>
          </a:xfrm>
          <a:prstGeom prst="rect">
            <a:avLst/>
          </a:prstGeom>
        </p:spPr>
        <p:txBody>
          <a:bodyPr lIns="0" tIns="0" rIns="0" bIns="0" anchor="ctr">
            <a:noAutofit/>
          </a:bodyPr>
          <a:lstStyle/>
          <a:p>
            <a:r>
              <a:rPr lang="en-GB" sz="1800" b="0" strike="noStrike" spc="-1">
                <a:latin typeface="Arial"/>
              </a:rPr>
              <a:t>Click to edit the title text format</a:t>
            </a:r>
          </a:p>
        </p:txBody>
      </p:sp>
      <p:sp>
        <p:nvSpPr>
          <p:cNvPr id="163" name="PlaceHolder 3"/>
          <p:cNvSpPr>
            <a:spLocks noGrp="1"/>
          </p:cNvSpPr>
          <p:nvPr>
            <p:ph type="body"/>
          </p:nvPr>
        </p:nvSpPr>
        <p:spPr>
          <a:xfrm>
            <a:off x="838080" y="1825560"/>
            <a:ext cx="68760" cy="434880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164" name="PlaceHolder 4"/>
          <p:cNvSpPr>
            <a:spLocks noGrp="1"/>
          </p:cNvSpPr>
          <p:nvPr>
            <p:ph type="body"/>
          </p:nvPr>
        </p:nvSpPr>
        <p:spPr>
          <a:xfrm>
            <a:off x="911160" y="1825560"/>
            <a:ext cx="68760" cy="4348800"/>
          </a:xfrm>
          <a:prstGeom prst="rect">
            <a:avLst/>
          </a:prstGeom>
        </p:spPr>
        <p:txBody>
          <a:bodyPr lIns="0" tIns="0" rIns="0" bIns="0">
            <a:normAutofit fontScale="3000"/>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extLst>
      <p:ext uri="{BB962C8B-B14F-4D97-AF65-F5344CB8AC3E}">
        <p14:creationId xmlns:p14="http://schemas.microsoft.com/office/powerpoint/2010/main" val="163629585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1" name="CustomShape 1"/>
          <p:cNvSpPr/>
          <p:nvPr/>
        </p:nvSpPr>
        <p:spPr>
          <a:xfrm>
            <a:off x="838080" y="1817640"/>
            <a:ext cx="10513080" cy="4968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pic>
        <p:nvPicPr>
          <p:cNvPr id="282" name="Picture 7"/>
          <p:cNvPicPr/>
          <p:nvPr/>
        </p:nvPicPr>
        <p:blipFill>
          <a:blip r:embed="rId14"/>
          <a:srcRect t="14194" b="14194"/>
          <a:stretch/>
        </p:blipFill>
        <p:spPr>
          <a:xfrm flipH="1">
            <a:off x="9325080" y="76680"/>
            <a:ext cx="2740680" cy="1900080"/>
          </a:xfrm>
          <a:prstGeom prst="rect">
            <a:avLst/>
          </a:prstGeom>
          <a:ln>
            <a:noFill/>
          </a:ln>
        </p:spPr>
      </p:pic>
      <p:pic>
        <p:nvPicPr>
          <p:cNvPr id="283" name="Picture 10" descr="Logo, company name&#10;&#10;Description automatically generated"/>
          <p:cNvPicPr/>
          <p:nvPr/>
        </p:nvPicPr>
        <p:blipFill>
          <a:blip r:embed="rId15"/>
          <a:stretch/>
        </p:blipFill>
        <p:spPr>
          <a:xfrm>
            <a:off x="171000" y="5936760"/>
            <a:ext cx="664560" cy="667080"/>
          </a:xfrm>
          <a:prstGeom prst="rect">
            <a:avLst/>
          </a:prstGeom>
          <a:ln>
            <a:noFill/>
          </a:ln>
        </p:spPr>
      </p:pic>
      <p:sp>
        <p:nvSpPr>
          <p:cNvPr id="284" name="PlaceHolder 2"/>
          <p:cNvSpPr>
            <a:spLocks noGrp="1"/>
          </p:cNvSpPr>
          <p:nvPr>
            <p:ph type="title"/>
          </p:nvPr>
        </p:nvSpPr>
        <p:spPr>
          <a:xfrm>
            <a:off x="609480" y="273600"/>
            <a:ext cx="109724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85" name="PlaceHolder 3"/>
          <p:cNvSpPr>
            <a:spLocks noGrp="1"/>
          </p:cNvSpPr>
          <p:nvPr>
            <p:ph type="body"/>
          </p:nvPr>
        </p:nvSpPr>
        <p:spPr>
          <a:xfrm>
            <a:off x="609480" y="1604520"/>
            <a:ext cx="109724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extLst>
      <p:ext uri="{BB962C8B-B14F-4D97-AF65-F5344CB8AC3E}">
        <p14:creationId xmlns:p14="http://schemas.microsoft.com/office/powerpoint/2010/main" val="971829440"/>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11413" y="0"/>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7/7/2021</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1346632456"/>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Arial" panose="020B0604020202020204" pitchFamily="34" charset="0"/>
        <a:buChar char="•"/>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vimeo.com/572085729" TargetMode="Externa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balcarras.gloucs.sch.uk/page/?title=EcoSchools&amp;pid=68&amp;action=saved" TargetMode="Externa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hyperlink" Target="https://interclimate.org/resources/#having-a-say"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134.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6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33.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61.xml"/><Relationship Id="rId5" Type="http://schemas.openxmlformats.org/officeDocument/2006/relationships/image" Target="../media/image19.png"/><Relationship Id="rId4" Type="http://schemas.openxmlformats.org/officeDocument/2006/relationships/chart" Target="../charts/chart3.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9.xml"/><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5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2.xml"/></Relationships>
</file>

<file path=ppt/slides/_rels/slide2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2.xml"/><Relationship Id="rId1" Type="http://schemas.openxmlformats.org/officeDocument/2006/relationships/slideLayout" Target="../slideLayouts/slideLayout88.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61.xml"/><Relationship Id="rId5" Type="http://schemas.openxmlformats.org/officeDocument/2006/relationships/image" Target="../media/image19.png"/><Relationship Id="rId4" Type="http://schemas.openxmlformats.org/officeDocument/2006/relationships/chart" Target="../charts/char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3.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chart" Target="../charts/chart7.xml"/><Relationship Id="rId1" Type="http://schemas.openxmlformats.org/officeDocument/2006/relationships/slideLayout" Target="../slideLayouts/slideLayout73.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97.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6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7.xml"/><Relationship Id="rId1" Type="http://schemas.openxmlformats.org/officeDocument/2006/relationships/slideLayout" Target="../slideLayouts/slideLayout112.xml"/></Relationships>
</file>

<file path=ppt/slides/_rels/slide2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8.xml"/><Relationship Id="rId1" Type="http://schemas.openxmlformats.org/officeDocument/2006/relationships/slideLayout" Target="../slideLayouts/slideLayout61.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9.xml"/><Relationship Id="rId1" Type="http://schemas.openxmlformats.org/officeDocument/2006/relationships/slideLayout" Target="../slideLayouts/slideLayout3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4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ACFB93-BC2B-466E-87F7-DB9FBB0EAAE6}"/>
              </a:ext>
            </a:extLst>
          </p:cNvPr>
          <p:cNvSpPr txBox="1"/>
          <p:nvPr/>
        </p:nvSpPr>
        <p:spPr>
          <a:xfrm>
            <a:off x="629587" y="2623279"/>
            <a:ext cx="3627620" cy="1200329"/>
          </a:xfrm>
          <a:prstGeom prst="rect">
            <a:avLst/>
          </a:prstGeom>
          <a:noFill/>
        </p:spPr>
        <p:txBody>
          <a:bodyPr wrap="square" rtlCol="0">
            <a:spAutoFit/>
          </a:bodyPr>
          <a:lstStyle/>
          <a:p>
            <a:r>
              <a:rPr lang="en-GB" dirty="0"/>
              <a:t>649 pupils carried out a survey on your opinions on Climate Change in May 2021, here is a Summary of what we found Out.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F67D957-A03C-434D-970A-8F90509B1E26}"/>
              </a:ext>
            </a:extLst>
          </p:cNvPr>
          <p:cNvSpPr>
            <a:spLocks noGrp="1"/>
          </p:cNvSpPr>
          <p:nvPr>
            <p:ph type="body"/>
          </p:nvPr>
        </p:nvSpPr>
        <p:spPr>
          <a:xfrm>
            <a:off x="219914" y="119922"/>
            <a:ext cx="11682275" cy="6738078"/>
          </a:xfrm>
        </p:spPr>
        <p:txBody>
          <a:bodyPr anchor="t">
            <a:noAutofit/>
          </a:bodyPr>
          <a:lstStyle/>
          <a:p>
            <a:r>
              <a:rPr lang="en-GB" sz="2800" b="1" strike="noStrike" spc="-1" dirty="0">
                <a:solidFill>
                  <a:srgbClr val="000000"/>
                </a:solidFill>
                <a:ea typeface="Times New Roman"/>
              </a:rPr>
              <a:t>Summary of Climat</a:t>
            </a:r>
            <a:r>
              <a:rPr lang="en-GB" sz="2800" b="1" spc="-1" dirty="0">
                <a:solidFill>
                  <a:srgbClr val="000000"/>
                </a:solidFill>
                <a:ea typeface="Times New Roman"/>
              </a:rPr>
              <a:t>e Change Survey</a:t>
            </a:r>
            <a:endParaRPr lang="en-GB" sz="2800" b="1" strike="noStrike" spc="-1" dirty="0">
              <a:solidFill>
                <a:srgbClr val="000000"/>
              </a:solidFill>
              <a:ea typeface="Times New Roman"/>
            </a:endParaRPr>
          </a:p>
          <a:p>
            <a:r>
              <a:rPr lang="en-GB" sz="2800" spc="-1" dirty="0">
                <a:solidFill>
                  <a:srgbClr val="000000"/>
                </a:solidFill>
                <a:ea typeface="Times New Roman"/>
              </a:rPr>
              <a:t>1. </a:t>
            </a:r>
            <a:r>
              <a:rPr lang="en-GB" sz="2800" b="1" spc="-1" dirty="0">
                <a:solidFill>
                  <a:srgbClr val="FF0000"/>
                </a:solidFill>
                <a:ea typeface="Times New Roman"/>
              </a:rPr>
              <a:t>Pupils at Balcarras are motivated</a:t>
            </a:r>
            <a:r>
              <a:rPr lang="en-GB" sz="2800" spc="-1" dirty="0">
                <a:solidFill>
                  <a:srgbClr val="000000"/>
                </a:solidFill>
                <a:ea typeface="Times New Roman"/>
              </a:rPr>
              <a:t>; </a:t>
            </a:r>
            <a:r>
              <a:rPr lang="en-GB" sz="2800" strike="noStrike" spc="-1" dirty="0">
                <a:solidFill>
                  <a:srgbClr val="000000"/>
                </a:solidFill>
                <a:ea typeface="Times New Roman"/>
              </a:rPr>
              <a:t>649 pupils, (93% are concerned or somewhat concerned about climate change)</a:t>
            </a:r>
          </a:p>
          <a:p>
            <a:r>
              <a:rPr lang="en-GB" sz="2800" dirty="0"/>
              <a:t>2. </a:t>
            </a:r>
            <a:r>
              <a:rPr lang="en-GB" sz="2800" b="1" dirty="0">
                <a:solidFill>
                  <a:srgbClr val="FF0000"/>
                </a:solidFill>
              </a:rPr>
              <a:t>Pupils are engaged in climate action </a:t>
            </a:r>
            <a:r>
              <a:rPr lang="en-GB" sz="2800" dirty="0"/>
              <a:t>(81% of students have taken action at home to address Climate Change) (33% of students have taken some climate in school)</a:t>
            </a:r>
          </a:p>
          <a:p>
            <a:r>
              <a:rPr lang="en-GB" sz="2800" dirty="0"/>
              <a:t>3. </a:t>
            </a:r>
            <a:r>
              <a:rPr lang="en-GB" sz="2800" b="1" dirty="0">
                <a:solidFill>
                  <a:srgbClr val="FF0000"/>
                </a:solidFill>
              </a:rPr>
              <a:t>Pupils want more opportunities</a:t>
            </a:r>
            <a:r>
              <a:rPr lang="en-GB" sz="2800" dirty="0"/>
              <a:t>. (Over 62% of younger students want to be more involved, and 70% of 13 year old students say they want to do more).</a:t>
            </a:r>
          </a:p>
          <a:p>
            <a:r>
              <a:rPr lang="en-GB" sz="2800" spc="-1" dirty="0">
                <a:solidFill>
                  <a:srgbClr val="000000"/>
                </a:solidFill>
                <a:cs typeface="Calibri"/>
              </a:rPr>
              <a:t>4. Pupils identified what opportunities they would like. </a:t>
            </a:r>
            <a:r>
              <a:rPr lang="en-GB" sz="2800" b="1" spc="-1" dirty="0">
                <a:solidFill>
                  <a:srgbClr val="FF0000"/>
                </a:solidFill>
                <a:cs typeface="Calibri"/>
              </a:rPr>
              <a:t>The top changes to motivate people</a:t>
            </a:r>
            <a:r>
              <a:rPr lang="en-GB" sz="2800" spc="-1" dirty="0">
                <a:solidFill>
                  <a:srgbClr val="000000"/>
                </a:solidFill>
                <a:cs typeface="Calibri"/>
              </a:rPr>
              <a:t> are; </a:t>
            </a:r>
          </a:p>
          <a:p>
            <a:r>
              <a:rPr lang="en-GB" sz="2800" spc="-1" dirty="0">
                <a:solidFill>
                  <a:srgbClr val="000000"/>
                </a:solidFill>
                <a:cs typeface="Calibri"/>
              </a:rPr>
              <a:t>	Install more equipment that make it easier to undertake action, e.g. more recycling bins around school (structural changes).</a:t>
            </a:r>
          </a:p>
          <a:p>
            <a:r>
              <a:rPr lang="en-GB" sz="2800" spc="-1" dirty="0">
                <a:solidFill>
                  <a:srgbClr val="000000"/>
                </a:solidFill>
                <a:cs typeface="Calibri"/>
              </a:rPr>
              <a:t>	Track results and showcase the positive impact of our actions, for instance how much energy or waste we have saved (more positive communication).	</a:t>
            </a:r>
          </a:p>
          <a:p>
            <a:r>
              <a:rPr lang="en-GB" sz="2800" spc="-1" dirty="0">
                <a:solidFill>
                  <a:srgbClr val="000000"/>
                </a:solidFill>
                <a:cs typeface="Calibri"/>
              </a:rPr>
              <a:t>	</a:t>
            </a:r>
            <a:endParaRPr lang="en-GB" sz="2800" dirty="0"/>
          </a:p>
          <a:p>
            <a:endParaRPr lang="en-GB" sz="2800" dirty="0"/>
          </a:p>
          <a:p>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4113865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C3DE0FE5-9981-4669-8AC3-6DEBCDEE9D51}"/>
              </a:ext>
            </a:extLst>
          </p:cNvPr>
          <p:cNvPicPr>
            <a:picLocks noChangeAspect="1"/>
          </p:cNvPicPr>
          <p:nvPr/>
        </p:nvPicPr>
        <p:blipFill rotWithShape="1">
          <a:blip r:embed="rId3"/>
          <a:srcRect t="12459" b="5137"/>
          <a:stretch/>
        </p:blipFill>
        <p:spPr>
          <a:xfrm>
            <a:off x="1194216" y="149900"/>
            <a:ext cx="10308223" cy="6370821"/>
          </a:xfrm>
          <a:prstGeom prst="rect">
            <a:avLst/>
          </a:prstGeom>
        </p:spPr>
      </p:pic>
    </p:spTree>
    <p:extLst>
      <p:ext uri="{BB962C8B-B14F-4D97-AF65-F5344CB8AC3E}">
        <p14:creationId xmlns:p14="http://schemas.microsoft.com/office/powerpoint/2010/main" val="3637607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flower, screenshot&#10;&#10;Description automatically generated">
            <a:extLst>
              <a:ext uri="{FF2B5EF4-FFF2-40B4-BE49-F238E27FC236}">
                <a16:creationId xmlns:a16="http://schemas.microsoft.com/office/drawing/2014/main" id="{0263BB8E-A35A-4226-A1CC-5B1655E4C01E}"/>
              </a:ext>
            </a:extLst>
          </p:cNvPr>
          <p:cNvPicPr>
            <a:picLocks noChangeAspect="1"/>
          </p:cNvPicPr>
          <p:nvPr/>
        </p:nvPicPr>
        <p:blipFill rotWithShape="1">
          <a:blip r:embed="rId2">
            <a:extLst>
              <a:ext uri="{28A0092B-C50C-407E-A947-70E740481C1C}">
                <a14:useLocalDpi xmlns:a14="http://schemas.microsoft.com/office/drawing/2010/main" val="0"/>
              </a:ext>
            </a:extLst>
          </a:blip>
          <a:srcRect t="3322" b="61713"/>
          <a:stretch/>
        </p:blipFill>
        <p:spPr>
          <a:xfrm>
            <a:off x="32453" y="734519"/>
            <a:ext cx="12159547" cy="5996066"/>
          </a:xfrm>
          <a:prstGeom prst="rect">
            <a:avLst/>
          </a:prstGeom>
        </p:spPr>
      </p:pic>
    </p:spTree>
    <p:extLst>
      <p:ext uri="{BB962C8B-B14F-4D97-AF65-F5344CB8AC3E}">
        <p14:creationId xmlns:p14="http://schemas.microsoft.com/office/powerpoint/2010/main" val="370582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flower, screenshot&#10;&#10;Description automatically generated">
            <a:extLst>
              <a:ext uri="{FF2B5EF4-FFF2-40B4-BE49-F238E27FC236}">
                <a16:creationId xmlns:a16="http://schemas.microsoft.com/office/drawing/2014/main" id="{0263BB8E-A35A-4226-A1CC-5B1655E4C01E}"/>
              </a:ext>
            </a:extLst>
          </p:cNvPr>
          <p:cNvPicPr>
            <a:picLocks noChangeAspect="1"/>
          </p:cNvPicPr>
          <p:nvPr/>
        </p:nvPicPr>
        <p:blipFill rotWithShape="1">
          <a:blip r:embed="rId2">
            <a:extLst>
              <a:ext uri="{28A0092B-C50C-407E-A947-70E740481C1C}">
                <a14:useLocalDpi xmlns:a14="http://schemas.microsoft.com/office/drawing/2010/main" val="0"/>
              </a:ext>
            </a:extLst>
          </a:blip>
          <a:srcRect t="37778" b="30140"/>
          <a:stretch/>
        </p:blipFill>
        <p:spPr>
          <a:xfrm>
            <a:off x="0" y="974361"/>
            <a:ext cx="12192000" cy="5516380"/>
          </a:xfrm>
          <a:prstGeom prst="rect">
            <a:avLst/>
          </a:prstGeom>
        </p:spPr>
      </p:pic>
    </p:spTree>
    <p:extLst>
      <p:ext uri="{BB962C8B-B14F-4D97-AF65-F5344CB8AC3E}">
        <p14:creationId xmlns:p14="http://schemas.microsoft.com/office/powerpoint/2010/main" val="3760025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flower, screenshot&#10;&#10;Description automatically generated">
            <a:extLst>
              <a:ext uri="{FF2B5EF4-FFF2-40B4-BE49-F238E27FC236}">
                <a16:creationId xmlns:a16="http://schemas.microsoft.com/office/drawing/2014/main" id="{0263BB8E-A35A-4226-A1CC-5B1655E4C01E}"/>
              </a:ext>
            </a:extLst>
          </p:cNvPr>
          <p:cNvPicPr>
            <a:picLocks noChangeAspect="1"/>
          </p:cNvPicPr>
          <p:nvPr/>
        </p:nvPicPr>
        <p:blipFill rotWithShape="1">
          <a:blip r:embed="rId2">
            <a:extLst>
              <a:ext uri="{28A0092B-C50C-407E-A947-70E740481C1C}">
                <a14:useLocalDpi xmlns:a14="http://schemas.microsoft.com/office/drawing/2010/main" val="0"/>
              </a:ext>
            </a:extLst>
          </a:blip>
          <a:srcRect t="68746"/>
          <a:stretch/>
        </p:blipFill>
        <p:spPr>
          <a:xfrm>
            <a:off x="0" y="1484026"/>
            <a:ext cx="12192000" cy="5373973"/>
          </a:xfrm>
          <a:prstGeom prst="rect">
            <a:avLst/>
          </a:prstGeom>
        </p:spPr>
      </p:pic>
    </p:spTree>
    <p:extLst>
      <p:ext uri="{BB962C8B-B14F-4D97-AF65-F5344CB8AC3E}">
        <p14:creationId xmlns:p14="http://schemas.microsoft.com/office/powerpoint/2010/main" val="683602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DDDC00CB-2C9E-4913-8CA3-84410D3C9F1F}"/>
              </a:ext>
            </a:extLst>
          </p:cNvPr>
          <p:cNvPicPr>
            <a:picLocks noChangeAspect="1"/>
          </p:cNvPicPr>
          <p:nvPr/>
        </p:nvPicPr>
        <p:blipFill rotWithShape="1">
          <a:blip r:embed="rId2">
            <a:extLst>
              <a:ext uri="{28A0092B-C50C-407E-A947-70E740481C1C}">
                <a14:useLocalDpi xmlns:a14="http://schemas.microsoft.com/office/drawing/2010/main" val="0"/>
              </a:ext>
            </a:extLst>
          </a:blip>
          <a:srcRect t="5741" b="62188"/>
          <a:stretch/>
        </p:blipFill>
        <p:spPr>
          <a:xfrm>
            <a:off x="0" y="289810"/>
            <a:ext cx="12246962" cy="5441430"/>
          </a:xfrm>
          <a:prstGeom prst="rect">
            <a:avLst/>
          </a:prstGeom>
        </p:spPr>
      </p:pic>
      <p:pic>
        <p:nvPicPr>
          <p:cNvPr id="3" name="Picture 2" descr="Text&#10;&#10;Description automatically generated">
            <a:extLst>
              <a:ext uri="{FF2B5EF4-FFF2-40B4-BE49-F238E27FC236}">
                <a16:creationId xmlns:a16="http://schemas.microsoft.com/office/drawing/2014/main" id="{9F530023-67D2-4842-B28D-1F3A6C08774C}"/>
              </a:ext>
            </a:extLst>
          </p:cNvPr>
          <p:cNvPicPr>
            <a:picLocks noChangeAspect="1"/>
          </p:cNvPicPr>
          <p:nvPr/>
        </p:nvPicPr>
        <p:blipFill rotWithShape="1">
          <a:blip r:embed="rId2">
            <a:extLst>
              <a:ext uri="{28A0092B-C50C-407E-A947-70E740481C1C}">
                <a14:useLocalDpi xmlns:a14="http://schemas.microsoft.com/office/drawing/2010/main" val="0"/>
              </a:ext>
            </a:extLst>
          </a:blip>
          <a:srcRect l="1693" t="95182" r="-1693" b="784"/>
          <a:stretch/>
        </p:blipFill>
        <p:spPr>
          <a:xfrm>
            <a:off x="0" y="5883640"/>
            <a:ext cx="12369382" cy="684550"/>
          </a:xfrm>
          <a:prstGeom prst="rect">
            <a:avLst/>
          </a:prstGeom>
        </p:spPr>
      </p:pic>
    </p:spTree>
    <p:extLst>
      <p:ext uri="{BB962C8B-B14F-4D97-AF65-F5344CB8AC3E}">
        <p14:creationId xmlns:p14="http://schemas.microsoft.com/office/powerpoint/2010/main" val="3222864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41F6590-333D-429E-8577-3DE1109F4776}"/>
              </a:ext>
            </a:extLst>
          </p:cNvPr>
          <p:cNvSpPr>
            <a:spLocks noGrp="1"/>
          </p:cNvSpPr>
          <p:nvPr>
            <p:ph type="subTitle"/>
          </p:nvPr>
        </p:nvSpPr>
        <p:spPr>
          <a:xfrm>
            <a:off x="253463" y="206622"/>
            <a:ext cx="11214011" cy="1603440"/>
          </a:xfrm>
        </p:spPr>
        <p:txBody>
          <a:bodyPr/>
          <a:lstStyle/>
          <a:p>
            <a:r>
              <a:rPr lang="en-GB" dirty="0"/>
              <a:t>The Full survey can be found on the school website, or for more information contact one of the Eco-club or Mr Pearce </a:t>
            </a:r>
          </a:p>
        </p:txBody>
      </p:sp>
      <p:pic>
        <p:nvPicPr>
          <p:cNvPr id="5" name="Picture 4">
            <a:hlinkClick r:id="rId2"/>
            <a:extLst>
              <a:ext uri="{FF2B5EF4-FFF2-40B4-BE49-F238E27FC236}">
                <a16:creationId xmlns:a16="http://schemas.microsoft.com/office/drawing/2014/main" id="{8DE0213A-2EEF-4F8E-A181-0E0A1CA74889}"/>
              </a:ext>
            </a:extLst>
          </p:cNvPr>
          <p:cNvPicPr>
            <a:picLocks noChangeAspect="1"/>
          </p:cNvPicPr>
          <p:nvPr/>
        </p:nvPicPr>
        <p:blipFill rotWithShape="1">
          <a:blip r:embed="rId3"/>
          <a:srcRect l="1530" t="12677" r="2240" b="23060"/>
          <a:stretch/>
        </p:blipFill>
        <p:spPr>
          <a:xfrm>
            <a:off x="1460855" y="2098623"/>
            <a:ext cx="8799226" cy="4407108"/>
          </a:xfrm>
          <a:prstGeom prst="rect">
            <a:avLst/>
          </a:prstGeom>
        </p:spPr>
      </p:pic>
    </p:spTree>
    <p:extLst>
      <p:ext uri="{BB962C8B-B14F-4D97-AF65-F5344CB8AC3E}">
        <p14:creationId xmlns:p14="http://schemas.microsoft.com/office/powerpoint/2010/main" val="2080761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38F09-DCF0-4D9B-88C5-F37DD4C7493E}"/>
              </a:ext>
            </a:extLst>
          </p:cNvPr>
          <p:cNvSpPr>
            <a:spLocks noGrp="1"/>
          </p:cNvSpPr>
          <p:nvPr>
            <p:ph type="title"/>
          </p:nvPr>
        </p:nvSpPr>
        <p:spPr/>
        <p:txBody>
          <a:bodyPr/>
          <a:lstStyle/>
          <a:p>
            <a:r>
              <a:rPr lang="en-GB" dirty="0"/>
              <a:t>Here are the results in more detail</a:t>
            </a:r>
          </a:p>
        </p:txBody>
      </p:sp>
      <p:pic>
        <p:nvPicPr>
          <p:cNvPr id="5" name="Picture 4">
            <a:extLst>
              <a:ext uri="{FF2B5EF4-FFF2-40B4-BE49-F238E27FC236}">
                <a16:creationId xmlns:a16="http://schemas.microsoft.com/office/drawing/2014/main" id="{CD4BA448-4905-4889-B2C3-81B2ADCAE7AC}"/>
              </a:ext>
            </a:extLst>
          </p:cNvPr>
          <p:cNvPicPr>
            <a:picLocks noChangeAspect="1"/>
          </p:cNvPicPr>
          <p:nvPr/>
        </p:nvPicPr>
        <p:blipFill rotWithShape="1">
          <a:blip r:embed="rId2"/>
          <a:srcRect l="18907" t="26230" r="4207" b="27432"/>
          <a:stretch/>
        </p:blipFill>
        <p:spPr>
          <a:xfrm>
            <a:off x="175540" y="2684945"/>
            <a:ext cx="5310860" cy="2400644"/>
          </a:xfrm>
          <a:prstGeom prst="rect">
            <a:avLst/>
          </a:prstGeom>
        </p:spPr>
      </p:pic>
      <p:sp>
        <p:nvSpPr>
          <p:cNvPr id="6" name="TextBox 5">
            <a:extLst>
              <a:ext uri="{FF2B5EF4-FFF2-40B4-BE49-F238E27FC236}">
                <a16:creationId xmlns:a16="http://schemas.microsoft.com/office/drawing/2014/main" id="{D95D4557-DCCE-4366-99AF-9D4F39CC3F9C}"/>
              </a:ext>
            </a:extLst>
          </p:cNvPr>
          <p:cNvSpPr txBox="1"/>
          <p:nvPr/>
        </p:nvSpPr>
        <p:spPr>
          <a:xfrm>
            <a:off x="5908622" y="3931427"/>
            <a:ext cx="5443618" cy="2308324"/>
          </a:xfrm>
          <a:prstGeom prst="rect">
            <a:avLst/>
          </a:prstGeom>
          <a:noFill/>
        </p:spPr>
        <p:txBody>
          <a:bodyPr wrap="square" rtlCol="0">
            <a:spAutoFit/>
          </a:bodyPr>
          <a:lstStyle/>
          <a:p>
            <a:r>
              <a:rPr lang="en-GB" sz="2400" dirty="0"/>
              <a:t>Congratulations to;</a:t>
            </a:r>
          </a:p>
          <a:p>
            <a:r>
              <a:rPr lang="en-GB" sz="2400" dirty="0"/>
              <a:t>	Zac Cowling</a:t>
            </a:r>
          </a:p>
          <a:p>
            <a:r>
              <a:rPr lang="en-GB" sz="2400" dirty="0"/>
              <a:t>	Daisy Gillet </a:t>
            </a:r>
          </a:p>
          <a:p>
            <a:r>
              <a:rPr lang="en-GB" sz="2400" dirty="0"/>
              <a:t>	And Masie Tweed </a:t>
            </a:r>
          </a:p>
          <a:p>
            <a:r>
              <a:rPr lang="en-GB" sz="2400" dirty="0"/>
              <a:t>Who all won an Amazon Voucher for completing the survey on the VLE</a:t>
            </a:r>
          </a:p>
        </p:txBody>
      </p:sp>
      <p:pic>
        <p:nvPicPr>
          <p:cNvPr id="7" name="Picture 6">
            <a:extLst>
              <a:ext uri="{FF2B5EF4-FFF2-40B4-BE49-F238E27FC236}">
                <a16:creationId xmlns:a16="http://schemas.microsoft.com/office/drawing/2014/main" id="{C7F6636C-EC56-4D3E-8DD2-6EAB0A4FC017}"/>
              </a:ext>
            </a:extLst>
          </p:cNvPr>
          <p:cNvPicPr>
            <a:picLocks noChangeAspect="1"/>
          </p:cNvPicPr>
          <p:nvPr/>
        </p:nvPicPr>
        <p:blipFill>
          <a:blip r:embed="rId3"/>
          <a:stretch>
            <a:fillRect/>
          </a:stretch>
        </p:blipFill>
        <p:spPr>
          <a:xfrm>
            <a:off x="5666282" y="1975966"/>
            <a:ext cx="6118485" cy="1668615"/>
          </a:xfrm>
          <a:prstGeom prst="rect">
            <a:avLst/>
          </a:prstGeom>
        </p:spPr>
      </p:pic>
    </p:spTree>
    <p:extLst>
      <p:ext uri="{BB962C8B-B14F-4D97-AF65-F5344CB8AC3E}">
        <p14:creationId xmlns:p14="http://schemas.microsoft.com/office/powerpoint/2010/main" val="4192965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lipart&#10;&#10;Description automatically generated">
            <a:extLst>
              <a:ext uri="{FF2B5EF4-FFF2-40B4-BE49-F238E27FC236}">
                <a16:creationId xmlns:a16="http://schemas.microsoft.com/office/drawing/2014/main" id="{E25908A8-4948-41CB-8DCB-456F24CBD8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953" y="3208808"/>
            <a:ext cx="2740528" cy="3649192"/>
          </a:xfrm>
          <a:prstGeom prst="rect">
            <a:avLst/>
          </a:prstGeom>
        </p:spPr>
      </p:pic>
      <p:sp>
        <p:nvSpPr>
          <p:cNvPr id="328" name="CustomShape 1"/>
          <p:cNvSpPr/>
          <p:nvPr/>
        </p:nvSpPr>
        <p:spPr>
          <a:xfrm>
            <a:off x="838080" y="358200"/>
            <a:ext cx="10513080" cy="1323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90000"/>
              </a:lnSpc>
            </a:pPr>
            <a:r>
              <a:rPr lang="en-GB" sz="4400" b="1" strike="noStrike" spc="-1">
                <a:solidFill>
                  <a:srgbClr val="008BD2"/>
                </a:solidFill>
                <a:latin typeface="Calibri"/>
                <a:ea typeface="DejaVu Sans"/>
              </a:rPr>
              <a:t>Balcarras School: Climate Action Survey</a:t>
            </a:r>
            <a:endParaRPr lang="en-GB" sz="4400" b="0" strike="noStrike" spc="-1">
              <a:latin typeface="Arial"/>
            </a:endParaRPr>
          </a:p>
        </p:txBody>
      </p:sp>
      <p:sp>
        <p:nvSpPr>
          <p:cNvPr id="329" name="CustomShape 2"/>
          <p:cNvSpPr/>
          <p:nvPr/>
        </p:nvSpPr>
        <p:spPr>
          <a:xfrm>
            <a:off x="855720" y="1152360"/>
            <a:ext cx="10112760" cy="800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pPr>
            <a:r>
              <a:rPr lang="en-GB" sz="2000" b="1" strike="noStrike" spc="-1">
                <a:solidFill>
                  <a:srgbClr val="000000"/>
                </a:solidFill>
                <a:latin typeface="Calibri"/>
                <a:ea typeface="DejaVu Sans"/>
              </a:rPr>
              <a:t>An insight into students’ views, behaviours and motivations for taking Climate Action</a:t>
            </a:r>
            <a:endParaRPr lang="en-GB" sz="2000" b="0" strike="noStrike" spc="-1">
              <a:latin typeface="Arial"/>
            </a:endParaRPr>
          </a:p>
        </p:txBody>
      </p:sp>
      <p:sp>
        <p:nvSpPr>
          <p:cNvPr id="330" name="CustomShape 3"/>
          <p:cNvSpPr/>
          <p:nvPr/>
        </p:nvSpPr>
        <p:spPr>
          <a:xfrm>
            <a:off x="6770283" y="2897292"/>
            <a:ext cx="4580878" cy="269565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p:style>
      </p:sp>
      <p:sp>
        <p:nvSpPr>
          <p:cNvPr id="331" name="CustomShape 4"/>
          <p:cNvSpPr/>
          <p:nvPr/>
        </p:nvSpPr>
        <p:spPr>
          <a:xfrm>
            <a:off x="6560598" y="2672178"/>
            <a:ext cx="4580878" cy="2695655"/>
          </a:xfrm>
          <a:prstGeom prst="rect">
            <a:avLst/>
          </a:prstGeom>
          <a:solidFill>
            <a:srgbClr val="008BD2"/>
          </a:soli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pPr>
            <a:endParaRPr lang="en-GB" sz="1800" b="1" strike="noStrike" spc="-1" dirty="0">
              <a:solidFill>
                <a:srgbClr val="FFFFFF"/>
              </a:solidFill>
              <a:latin typeface="Calibri"/>
              <a:ea typeface="DejaVu Sans"/>
            </a:endParaRPr>
          </a:p>
          <a:p>
            <a:pPr algn="ctr">
              <a:lnSpc>
                <a:spcPct val="100000"/>
              </a:lnSpc>
            </a:pPr>
            <a:r>
              <a:rPr lang="en-GB" sz="2400" b="1" strike="noStrike" spc="-1" dirty="0">
                <a:solidFill>
                  <a:srgbClr val="FFFFFF"/>
                </a:solidFill>
                <a:latin typeface="Calibri"/>
                <a:ea typeface="DejaVu Sans"/>
              </a:rPr>
              <a:t>Share your results</a:t>
            </a:r>
          </a:p>
          <a:p>
            <a:pPr>
              <a:lnSpc>
                <a:spcPct val="100000"/>
              </a:lnSpc>
            </a:pPr>
            <a:endParaRPr lang="en-GB" sz="1400" spc="-1" dirty="0">
              <a:solidFill>
                <a:srgbClr val="FFFFFF"/>
              </a:solidFill>
              <a:latin typeface="Calibri"/>
              <a:ea typeface="DejaVu Sans"/>
            </a:endParaRPr>
          </a:p>
          <a:p>
            <a:r>
              <a:rPr lang="en-GB" sz="1400" spc="-1" dirty="0">
                <a:solidFill>
                  <a:srgbClr val="FFFFFF"/>
                </a:solidFill>
                <a:latin typeface="Calibri"/>
                <a:ea typeface="DejaVu Sans"/>
              </a:rPr>
              <a:t>A really </a:t>
            </a:r>
            <a:r>
              <a:rPr lang="en-GB" sz="1400" strike="noStrike" spc="-1" dirty="0">
                <a:solidFill>
                  <a:srgbClr val="FFFFFF"/>
                </a:solidFill>
                <a:latin typeface="Calibri"/>
                <a:ea typeface="DejaVu Sans"/>
              </a:rPr>
              <a:t>important </a:t>
            </a:r>
            <a:r>
              <a:rPr lang="en-GB" sz="1400" b="0" strike="noStrike" spc="-1" dirty="0">
                <a:solidFill>
                  <a:srgbClr val="FFFFFF"/>
                </a:solidFill>
                <a:latin typeface="Calibri"/>
                <a:ea typeface="DejaVu Sans"/>
              </a:rPr>
              <a:t>thing to do with all your hard work is to tell school what you have found out. This is so that everyone hears the views of students. </a:t>
            </a:r>
            <a:endParaRPr lang="en-GB" sz="1400" spc="-1" dirty="0">
              <a:solidFill>
                <a:srgbClr val="000000"/>
              </a:solidFill>
              <a:latin typeface="Arial"/>
              <a:ea typeface="DejaVu Sans"/>
            </a:endParaRPr>
          </a:p>
          <a:p>
            <a:endParaRPr lang="en-GB" sz="1400" spc="-1" dirty="0">
              <a:solidFill>
                <a:srgbClr val="FFFFFF"/>
              </a:solidFill>
              <a:latin typeface="Calibri"/>
              <a:ea typeface="DejaVu Sans"/>
            </a:endParaRPr>
          </a:p>
          <a:p>
            <a:r>
              <a:rPr lang="en-GB" sz="1400" b="0" strike="noStrike" spc="-1" dirty="0">
                <a:solidFill>
                  <a:srgbClr val="FFFFFF"/>
                </a:solidFill>
                <a:latin typeface="Calibri"/>
                <a:ea typeface="DejaVu Sans"/>
              </a:rPr>
              <a:t>The report is filled with analysis, graphs, and tables from your survey</a:t>
            </a:r>
            <a:r>
              <a:rPr lang="en-GB" sz="1400" spc="-1" dirty="0">
                <a:solidFill>
                  <a:srgbClr val="FFFFFF"/>
                </a:solidFill>
                <a:latin typeface="Calibri"/>
                <a:ea typeface="DejaVu Sans"/>
              </a:rPr>
              <a:t> </a:t>
            </a:r>
            <a:r>
              <a:rPr lang="en-GB" sz="1400" b="0" strike="noStrike" spc="-1" dirty="0">
                <a:solidFill>
                  <a:srgbClr val="FFFFFF"/>
                </a:solidFill>
                <a:latin typeface="Calibri"/>
                <a:ea typeface="DejaVu Sans"/>
              </a:rPr>
              <a:t>.</a:t>
            </a:r>
            <a:r>
              <a:rPr lang="en-GB" sz="1400" spc="-1" dirty="0">
                <a:solidFill>
                  <a:srgbClr val="FFFFFF"/>
                </a:solidFill>
                <a:latin typeface="Calibri"/>
                <a:ea typeface="DejaVu Sans"/>
              </a:rPr>
              <a:t> </a:t>
            </a:r>
            <a:r>
              <a:rPr lang="en-GB" sz="1400" b="0" strike="noStrike" spc="-1" dirty="0">
                <a:solidFill>
                  <a:srgbClr val="FFFFFF"/>
                </a:solidFill>
                <a:latin typeface="Calibri"/>
                <a:ea typeface="DejaVu Sans"/>
              </a:rPr>
              <a:t>If you prefer</a:t>
            </a:r>
            <a:r>
              <a:rPr lang="en-GB" sz="1400" spc="-1" dirty="0">
                <a:solidFill>
                  <a:srgbClr val="FFFFFF"/>
                </a:solidFill>
                <a:latin typeface="Calibri"/>
                <a:ea typeface="DejaVu Sans"/>
              </a:rPr>
              <a:t>, here is a</a:t>
            </a:r>
            <a:r>
              <a:rPr lang="en-GB" sz="1400" spc="-1" dirty="0">
                <a:solidFill>
                  <a:srgbClr val="FFFFFF"/>
                </a:solidFill>
                <a:latin typeface="Calibri"/>
                <a:ea typeface="Calibri"/>
              </a:rPr>
              <a:t> </a:t>
            </a:r>
            <a:r>
              <a:rPr lang="en-GB" sz="1400" b="0" u="sng" strike="noStrike" spc="-1" dirty="0">
                <a:solidFill>
                  <a:srgbClr val="0563C1"/>
                </a:solidFill>
                <a:uFillTx/>
                <a:latin typeface="Calibri"/>
                <a:ea typeface="Calibri"/>
                <a:hlinkClick r:id="rId4"/>
              </a:rPr>
              <a:t>PowerPoint template</a:t>
            </a:r>
            <a:r>
              <a:rPr lang="en-GB" sz="1400" spc="-1" dirty="0">
                <a:solidFill>
                  <a:srgbClr val="FFFFFF"/>
                </a:solidFill>
                <a:latin typeface="Calibri"/>
                <a:ea typeface="Calibri"/>
              </a:rPr>
              <a:t> on the</a:t>
            </a:r>
            <a:r>
              <a:rPr lang="en-GB" sz="1400" b="0" strike="noStrike" spc="-1" dirty="0">
                <a:solidFill>
                  <a:srgbClr val="FFFFFF"/>
                </a:solidFill>
                <a:latin typeface="Calibri"/>
                <a:ea typeface="Calibri"/>
              </a:rPr>
              <a:t> ICN website</a:t>
            </a:r>
            <a:r>
              <a:rPr lang="en-GB" sz="1400" spc="-1" dirty="0">
                <a:solidFill>
                  <a:srgbClr val="FFFFFF"/>
                </a:solidFill>
                <a:latin typeface="Calibri"/>
                <a:ea typeface="Calibri"/>
              </a:rPr>
              <a:t> </a:t>
            </a:r>
            <a:r>
              <a:rPr lang="en-GB" sz="1400" spc="-1" dirty="0">
                <a:solidFill>
                  <a:srgbClr val="FFFFFF"/>
                </a:solidFill>
                <a:latin typeface="Calibri"/>
                <a:ea typeface="Calibri"/>
                <a:cs typeface="Calibri"/>
              </a:rPr>
              <a:t>to create your own presentation(s).</a:t>
            </a:r>
            <a:endParaRPr lang="en-GB" sz="1400" b="0" strike="noStrike" spc="-1" dirty="0">
              <a:latin typeface="Arial"/>
            </a:endParaRPr>
          </a:p>
          <a:p>
            <a:pPr>
              <a:lnSpc>
                <a:spcPct val="100000"/>
              </a:lnSpc>
            </a:pPr>
            <a:endParaRPr lang="en-GB" sz="1400" b="0" strike="noStrike" spc="-1" dirty="0">
              <a:solidFill>
                <a:srgbClr val="FFFFFF"/>
              </a:solidFill>
              <a:latin typeface="Calibri"/>
              <a:ea typeface="Calibri"/>
            </a:endParaRPr>
          </a:p>
          <a:p>
            <a:pPr>
              <a:lnSpc>
                <a:spcPct val="100000"/>
              </a:lnSpc>
            </a:pPr>
            <a:endParaRPr lang="en-GB" sz="1400" b="0" strike="noStrike" spc="-1" dirty="0">
              <a:latin typeface="Arial"/>
            </a:endParaRPr>
          </a:p>
          <a:p>
            <a:pPr>
              <a:lnSpc>
                <a:spcPct val="100000"/>
              </a:lnSpc>
            </a:pPr>
            <a:endParaRPr lang="en-GB" sz="1400" b="0" strike="noStrike" spc="-1" dirty="0">
              <a:latin typeface="Arial"/>
            </a:endParaRPr>
          </a:p>
        </p:txBody>
      </p:sp>
      <p:sp>
        <p:nvSpPr>
          <p:cNvPr id="333" name="CustomShape 5"/>
          <p:cNvSpPr/>
          <p:nvPr/>
        </p:nvSpPr>
        <p:spPr>
          <a:xfrm>
            <a:off x="851217" y="1994595"/>
            <a:ext cx="4635157" cy="40701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115000"/>
              </a:lnSpc>
              <a:tabLst>
                <a:tab pos="0" algn="l"/>
              </a:tabLst>
            </a:pPr>
            <a:r>
              <a:rPr lang="en-GB" sz="1600" b="0" strike="noStrike" spc="-1" dirty="0">
                <a:solidFill>
                  <a:srgbClr val="000000"/>
                </a:solidFill>
                <a:latin typeface="Calibri"/>
                <a:ea typeface="DejaVu Sans"/>
              </a:rPr>
              <a:t>This report </a:t>
            </a:r>
            <a:r>
              <a:rPr lang="en-GB" sz="1600" spc="-1" dirty="0">
                <a:solidFill>
                  <a:srgbClr val="000000"/>
                </a:solidFill>
                <a:latin typeface="Calibri"/>
                <a:ea typeface="DejaVu Sans"/>
              </a:rPr>
              <a:t>presents </a:t>
            </a:r>
            <a:r>
              <a:rPr lang="en-GB" sz="1600" b="0" strike="noStrike" spc="-1" dirty="0">
                <a:solidFill>
                  <a:srgbClr val="000000"/>
                </a:solidFill>
                <a:latin typeface="Calibri"/>
                <a:ea typeface="DejaVu Sans"/>
              </a:rPr>
              <a:t>an overview of data from the Climate Action </a:t>
            </a:r>
            <a:r>
              <a:rPr lang="en-GB" sz="1600" spc="-1" dirty="0">
                <a:solidFill>
                  <a:srgbClr val="000000"/>
                </a:solidFill>
                <a:latin typeface="Calibri"/>
                <a:ea typeface="DejaVu Sans"/>
              </a:rPr>
              <a:t>Survey in three parts</a:t>
            </a:r>
            <a:r>
              <a:rPr lang="en-GB" sz="1600" b="0" strike="noStrike" spc="-1" dirty="0">
                <a:solidFill>
                  <a:srgbClr val="000000"/>
                </a:solidFill>
                <a:latin typeface="Calibri"/>
                <a:ea typeface="DejaVu Sans"/>
              </a:rPr>
              <a:t>:</a:t>
            </a:r>
          </a:p>
          <a:p>
            <a:pPr>
              <a:lnSpc>
                <a:spcPct val="115000"/>
              </a:lnSpc>
              <a:tabLst>
                <a:tab pos="0" algn="l"/>
              </a:tabLst>
            </a:pPr>
            <a:endParaRPr lang="en-GB" sz="1600" b="0" strike="noStrike" spc="-1" dirty="0">
              <a:latin typeface="Calibri"/>
            </a:endParaRPr>
          </a:p>
          <a:p>
            <a:pPr>
              <a:lnSpc>
                <a:spcPct val="114999"/>
              </a:lnSpc>
              <a:tabLst>
                <a:tab pos="0" algn="l"/>
              </a:tabLst>
            </a:pPr>
            <a:r>
              <a:rPr lang="en-GB" sz="1600" b="1" spc="-1" dirty="0">
                <a:solidFill>
                  <a:srgbClr val="000000"/>
                </a:solidFill>
                <a:latin typeface="Calibri"/>
                <a:ea typeface="DejaVu Sans"/>
              </a:rPr>
              <a:t>Part One  About the students who participated</a:t>
            </a:r>
          </a:p>
          <a:p>
            <a:pPr marL="228600" indent="-224790">
              <a:lnSpc>
                <a:spcPct val="115000"/>
              </a:lnSpc>
              <a:buClr>
                <a:srgbClr val="A6CE39"/>
              </a:buClr>
              <a:buFont typeface="Arial"/>
              <a:buChar char="•"/>
              <a:tabLst>
                <a:tab pos="0" algn="l"/>
              </a:tabLst>
            </a:pPr>
            <a:r>
              <a:rPr lang="en-GB" sz="1600" b="0" strike="noStrike" spc="-1" dirty="0">
                <a:solidFill>
                  <a:srgbClr val="000000"/>
                </a:solidFill>
                <a:latin typeface="Calibri"/>
                <a:ea typeface="DejaVu Sans"/>
              </a:rPr>
              <a:t>Who </a:t>
            </a:r>
            <a:r>
              <a:rPr lang="en-GB" sz="1600" spc="-1" dirty="0">
                <a:solidFill>
                  <a:srgbClr val="000000"/>
                </a:solidFill>
                <a:latin typeface="Calibri"/>
                <a:ea typeface="DejaVu Sans"/>
              </a:rPr>
              <a:t>completed</a:t>
            </a:r>
            <a:r>
              <a:rPr lang="en-GB" sz="1600" b="0" strike="noStrike" spc="-1" dirty="0">
                <a:solidFill>
                  <a:srgbClr val="000000"/>
                </a:solidFill>
                <a:latin typeface="Calibri"/>
                <a:ea typeface="DejaVu Sans"/>
              </a:rPr>
              <a:t> the survey</a:t>
            </a:r>
            <a:endParaRPr lang="en-GB" sz="1600" b="0" strike="noStrike" spc="-1" dirty="0">
              <a:latin typeface="Calibri"/>
            </a:endParaRPr>
          </a:p>
          <a:p>
            <a:pPr marL="228600" indent="-224790">
              <a:lnSpc>
                <a:spcPct val="115000"/>
              </a:lnSpc>
              <a:buClr>
                <a:srgbClr val="A6CE39"/>
              </a:buClr>
              <a:buFont typeface="Arial"/>
              <a:buChar char="•"/>
              <a:tabLst>
                <a:tab pos="0" algn="l"/>
              </a:tabLst>
            </a:pPr>
            <a:r>
              <a:rPr lang="en-GB" sz="1600" b="0" strike="noStrike" spc="-1" dirty="0">
                <a:solidFill>
                  <a:srgbClr val="000000"/>
                </a:solidFill>
                <a:latin typeface="Calibri"/>
                <a:ea typeface="DejaVu Sans"/>
              </a:rPr>
              <a:t>What is important to </a:t>
            </a:r>
            <a:r>
              <a:rPr lang="en-GB" sz="1600" spc="-1" dirty="0">
                <a:solidFill>
                  <a:srgbClr val="000000"/>
                </a:solidFill>
                <a:latin typeface="Calibri"/>
                <a:ea typeface="DejaVu Sans"/>
              </a:rPr>
              <a:t>our students</a:t>
            </a:r>
            <a:r>
              <a:rPr lang="en-GB" sz="1600" b="0" strike="noStrike" spc="-1" dirty="0">
                <a:solidFill>
                  <a:srgbClr val="000000"/>
                </a:solidFill>
                <a:latin typeface="Calibri"/>
                <a:ea typeface="DejaVu Sans"/>
              </a:rPr>
              <a:t> right now</a:t>
            </a:r>
            <a:endParaRPr lang="en-GB" sz="1600" b="0" strike="noStrike" spc="-1" dirty="0">
              <a:latin typeface="Calibri"/>
            </a:endParaRPr>
          </a:p>
          <a:p>
            <a:pPr marL="228600" indent="-224790">
              <a:lnSpc>
                <a:spcPct val="114999"/>
              </a:lnSpc>
              <a:buClr>
                <a:srgbClr val="A6CE39"/>
              </a:buClr>
              <a:buFont typeface="Arial"/>
              <a:buChar char="•"/>
              <a:tabLst>
                <a:tab pos="0" algn="l"/>
              </a:tabLst>
            </a:pPr>
            <a:endParaRPr lang="en-GB" sz="1600" spc="-1" dirty="0">
              <a:solidFill>
                <a:srgbClr val="000000"/>
              </a:solidFill>
              <a:latin typeface="Calibri"/>
              <a:ea typeface="DejaVu Sans"/>
            </a:endParaRPr>
          </a:p>
          <a:p>
            <a:pPr marL="3810">
              <a:lnSpc>
                <a:spcPct val="114999"/>
              </a:lnSpc>
              <a:buClr>
                <a:srgbClr val="A6CE39"/>
              </a:buClr>
              <a:tabLst>
                <a:tab pos="0" algn="l"/>
              </a:tabLst>
            </a:pPr>
            <a:r>
              <a:rPr lang="en-GB" sz="1600" b="1" spc="-1" dirty="0">
                <a:solidFill>
                  <a:srgbClr val="000000"/>
                </a:solidFill>
                <a:latin typeface="Calibri"/>
                <a:ea typeface="DejaVu Sans"/>
              </a:rPr>
              <a:t>Part Two  Students' views on climate change</a:t>
            </a:r>
          </a:p>
          <a:p>
            <a:pPr marL="228600" indent="-224790">
              <a:lnSpc>
                <a:spcPct val="115000"/>
              </a:lnSpc>
              <a:buClr>
                <a:srgbClr val="A6CE39"/>
              </a:buClr>
              <a:buFont typeface="Arial"/>
              <a:buChar char="•"/>
              <a:tabLst>
                <a:tab pos="0" algn="l"/>
              </a:tabLst>
            </a:pPr>
            <a:r>
              <a:rPr lang="en-GB" sz="1600" b="0" strike="noStrike" spc="-1" dirty="0">
                <a:solidFill>
                  <a:srgbClr val="000000"/>
                </a:solidFill>
                <a:latin typeface="Calibri"/>
                <a:ea typeface="DejaVu Sans"/>
              </a:rPr>
              <a:t>What </a:t>
            </a:r>
            <a:r>
              <a:rPr lang="en-GB" sz="1600" spc="-1" dirty="0">
                <a:solidFill>
                  <a:srgbClr val="000000"/>
                </a:solidFill>
                <a:latin typeface="Calibri"/>
                <a:ea typeface="DejaVu Sans"/>
              </a:rPr>
              <a:t>do students think about</a:t>
            </a:r>
            <a:r>
              <a:rPr lang="en-GB" sz="1600" b="0" strike="noStrike" spc="-1" dirty="0">
                <a:solidFill>
                  <a:srgbClr val="000000"/>
                </a:solidFill>
                <a:latin typeface="Calibri"/>
                <a:ea typeface="DejaVu Sans"/>
              </a:rPr>
              <a:t> climate change</a:t>
            </a:r>
            <a:endParaRPr lang="en-GB" sz="1600" b="0" strike="noStrike" spc="-1" dirty="0">
              <a:latin typeface="Calibri"/>
            </a:endParaRPr>
          </a:p>
          <a:p>
            <a:pPr marL="228600" indent="-224790">
              <a:lnSpc>
                <a:spcPct val="114999"/>
              </a:lnSpc>
              <a:buClr>
                <a:srgbClr val="A6CE39"/>
              </a:buClr>
              <a:buFont typeface="Arial"/>
              <a:buChar char="•"/>
              <a:tabLst>
                <a:tab pos="0" algn="l"/>
              </a:tabLst>
            </a:pPr>
            <a:r>
              <a:rPr lang="en-GB" sz="1600" spc="-1" dirty="0">
                <a:solidFill>
                  <a:srgbClr val="000000"/>
                </a:solidFill>
                <a:latin typeface="Calibri"/>
                <a:ea typeface="DejaVu Sans"/>
              </a:rPr>
              <a:t>How aware are students of what can be done</a:t>
            </a:r>
          </a:p>
          <a:p>
            <a:pPr marL="228600" indent="-224790">
              <a:lnSpc>
                <a:spcPct val="114999"/>
              </a:lnSpc>
              <a:buClr>
                <a:srgbClr val="A6CE39"/>
              </a:buClr>
              <a:buFont typeface="Arial"/>
              <a:buChar char="•"/>
              <a:tabLst>
                <a:tab pos="0" algn="l"/>
              </a:tabLst>
            </a:pPr>
            <a:r>
              <a:rPr lang="en-GB" sz="1600" spc="-1" dirty="0">
                <a:solidFill>
                  <a:srgbClr val="000000"/>
                </a:solidFill>
                <a:latin typeface="Calibri"/>
                <a:ea typeface="DejaVu Sans"/>
              </a:rPr>
              <a:t>Where does the power lie to make changes</a:t>
            </a:r>
          </a:p>
          <a:p>
            <a:pPr marL="228600" indent="-224790">
              <a:lnSpc>
                <a:spcPct val="114999"/>
              </a:lnSpc>
              <a:buClr>
                <a:srgbClr val="A6CE39"/>
              </a:buClr>
              <a:buFont typeface="Arial"/>
              <a:buChar char="•"/>
              <a:tabLst>
                <a:tab pos="0" algn="l"/>
              </a:tabLst>
            </a:pPr>
            <a:endParaRPr lang="en-GB" sz="1600" spc="-1" dirty="0">
              <a:solidFill>
                <a:srgbClr val="000000"/>
              </a:solidFill>
              <a:latin typeface="Calibri"/>
              <a:ea typeface="DejaVu Sans"/>
            </a:endParaRPr>
          </a:p>
          <a:p>
            <a:pPr marL="3810">
              <a:lnSpc>
                <a:spcPct val="114999"/>
              </a:lnSpc>
              <a:buClr>
                <a:srgbClr val="A6CE39"/>
              </a:buClr>
              <a:tabLst>
                <a:tab pos="0" algn="l"/>
              </a:tabLst>
            </a:pPr>
            <a:r>
              <a:rPr lang="en-GB" sz="1600" b="1" spc="-1" dirty="0">
                <a:solidFill>
                  <a:srgbClr val="000000"/>
                </a:solidFill>
                <a:latin typeface="Calibri"/>
                <a:ea typeface="DejaVu Sans"/>
              </a:rPr>
              <a:t>Part Three  Taking Climate Action in school</a:t>
            </a:r>
            <a:endParaRPr lang="en-GB" sz="1600" spc="-1" dirty="0">
              <a:solidFill>
                <a:srgbClr val="000000"/>
              </a:solidFill>
              <a:latin typeface="Calibri"/>
              <a:ea typeface="DejaVu Sans"/>
            </a:endParaRPr>
          </a:p>
          <a:p>
            <a:pPr marL="228600" indent="-224790">
              <a:lnSpc>
                <a:spcPct val="115000"/>
              </a:lnSpc>
              <a:buClr>
                <a:srgbClr val="A6CE39"/>
              </a:buClr>
              <a:buFont typeface="Arial"/>
              <a:buChar char="•"/>
              <a:tabLst>
                <a:tab pos="0" algn="l"/>
              </a:tabLst>
            </a:pPr>
            <a:r>
              <a:rPr lang="en-GB" sz="1600" spc="-1" dirty="0">
                <a:solidFill>
                  <a:srgbClr val="000000"/>
                </a:solidFill>
                <a:latin typeface="Calibri"/>
                <a:ea typeface="DejaVu Sans"/>
              </a:rPr>
              <a:t>Are students involved in taking action already</a:t>
            </a:r>
          </a:p>
          <a:p>
            <a:pPr marL="228600" indent="-224790">
              <a:lnSpc>
                <a:spcPct val="114999"/>
              </a:lnSpc>
              <a:buClr>
                <a:srgbClr val="A6CE39"/>
              </a:buClr>
              <a:buFont typeface="Arial"/>
              <a:buChar char="•"/>
              <a:tabLst>
                <a:tab pos="0" algn="l"/>
              </a:tabLst>
            </a:pPr>
            <a:r>
              <a:rPr lang="en-GB" sz="1600" spc="-1" dirty="0">
                <a:solidFill>
                  <a:srgbClr val="000000"/>
                </a:solidFill>
                <a:latin typeface="Calibri"/>
                <a:ea typeface="DejaVu Sans"/>
              </a:rPr>
              <a:t>What will motivate more climate action </a:t>
            </a:r>
            <a:r>
              <a:rPr lang="en-GB" sz="1600" b="0" strike="noStrike" spc="-1" dirty="0">
                <a:solidFill>
                  <a:srgbClr val="000000"/>
                </a:solidFill>
                <a:latin typeface="Calibri"/>
                <a:ea typeface="DejaVu Sans"/>
              </a:rPr>
              <a:t>in school</a:t>
            </a:r>
            <a:r>
              <a:rPr lang="en-GB" sz="1600" spc="-1" dirty="0">
                <a:solidFill>
                  <a:srgbClr val="000000"/>
                </a:solidFill>
                <a:latin typeface="Calibri"/>
                <a:ea typeface="DejaVu Sans"/>
              </a:rPr>
              <a:t>!</a:t>
            </a:r>
            <a:endParaRPr lang="en-GB" sz="1600" b="0" strike="noStrike" spc="-1" dirty="0">
              <a:solidFill>
                <a:srgbClr val="000000"/>
              </a:solidFill>
              <a:latin typeface="Calibri"/>
              <a:ea typeface="DejaVu Sans"/>
            </a:endParaRPr>
          </a:p>
          <a:p>
            <a:pPr marL="228600" indent="-224790">
              <a:lnSpc>
                <a:spcPct val="114999"/>
              </a:lnSpc>
              <a:buClr>
                <a:srgbClr val="A6CE39"/>
              </a:buClr>
              <a:buFont typeface="Arial"/>
              <a:buChar char="•"/>
              <a:tabLst>
                <a:tab pos="0" algn="l"/>
              </a:tabLst>
            </a:pPr>
            <a:endParaRPr lang="en-GB" sz="1600" spc="-1" dirty="0">
              <a:solidFill>
                <a:srgbClr val="000000"/>
              </a:solidFill>
              <a:latin typeface="Calibri"/>
              <a:ea typeface="DejaVu Sans"/>
            </a:endParaRPr>
          </a:p>
          <a:p>
            <a:pPr marL="228600" indent="-224790">
              <a:lnSpc>
                <a:spcPct val="115000"/>
              </a:lnSpc>
              <a:buClr>
                <a:srgbClr val="A6CE39"/>
              </a:buClr>
              <a:buFont typeface="Arial"/>
              <a:buChar char="•"/>
              <a:tabLst>
                <a:tab pos="0" algn="l"/>
              </a:tabLst>
            </a:pPr>
            <a:endParaRPr lang="en-GB" sz="1600" spc="-1" dirty="0">
              <a:solidFill>
                <a:srgbClr val="000000"/>
              </a:solidFill>
              <a:latin typeface="Calibri"/>
            </a:endParaRPr>
          </a:p>
          <a:p>
            <a:pPr marL="228600" indent="-224790">
              <a:lnSpc>
                <a:spcPct val="115000"/>
              </a:lnSpc>
              <a:buClr>
                <a:srgbClr val="A6CE39"/>
              </a:buClr>
              <a:buFont typeface="Arial"/>
              <a:buChar char="•"/>
              <a:tabLst>
                <a:tab pos="0" algn="l"/>
              </a:tabLst>
            </a:pPr>
            <a:endParaRPr lang="en-GB" sz="1600" b="0" strike="noStrike" spc="-1" dirty="0">
              <a:latin typeface="Calibri"/>
            </a:endParaRPr>
          </a:p>
          <a:p>
            <a:pPr marL="3175">
              <a:lnSpc>
                <a:spcPct val="115000"/>
              </a:lnSpc>
              <a:buClr>
                <a:srgbClr val="A6CE39"/>
              </a:buClr>
              <a:tabLst>
                <a:tab pos="0" algn="l"/>
              </a:tabLst>
            </a:pPr>
            <a:endParaRPr lang="en-GB" sz="1600" b="0" strike="noStrike" spc="-1" dirty="0">
              <a:solidFill>
                <a:srgbClr val="000000"/>
              </a:solidFill>
              <a:latin typeface="Arial"/>
              <a:ea typeface="DejaVu Sans"/>
            </a:endParaRPr>
          </a:p>
          <a:p>
            <a:pPr>
              <a:lnSpc>
                <a:spcPct val="120000"/>
              </a:lnSpc>
              <a:tabLst>
                <a:tab pos="0" algn="l"/>
              </a:tabLst>
            </a:pPr>
            <a:endParaRPr lang="en-GB" sz="1600" b="0" strike="noStrike" spc="-1" dirty="0">
              <a:highlight>
                <a:srgbClr val="FFFF00"/>
              </a:highlight>
              <a:latin typeface="Calibri"/>
            </a:endParaRPr>
          </a:p>
          <a:p>
            <a:pPr>
              <a:lnSpc>
                <a:spcPct val="120000"/>
              </a:lnSpc>
              <a:tabLst>
                <a:tab pos="0" algn="l"/>
              </a:tabLst>
            </a:pPr>
            <a:endParaRPr lang="en-GB" sz="1600" spc="-1" dirty="0">
              <a:latin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 name="CustomShape 1"/>
          <p:cNvSpPr/>
          <p:nvPr/>
        </p:nvSpPr>
        <p:spPr>
          <a:xfrm>
            <a:off x="972360" y="1840320"/>
            <a:ext cx="1352880" cy="367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421" name="CustomShape 2"/>
          <p:cNvSpPr/>
          <p:nvPr/>
        </p:nvSpPr>
        <p:spPr>
          <a:xfrm>
            <a:off x="1087920" y="1840320"/>
            <a:ext cx="284580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tabLst>
                <a:tab pos="0" algn="l"/>
              </a:tabLst>
            </a:pPr>
            <a:r>
              <a:rPr lang="en-US" sz="1800" b="1" strike="noStrike" spc="-1">
                <a:solidFill>
                  <a:srgbClr val="008BD2"/>
                </a:solidFill>
                <a:latin typeface="Calibri"/>
                <a:ea typeface="DejaVu Sans"/>
              </a:rPr>
              <a:t>PART ONE</a:t>
            </a:r>
            <a:endParaRPr lang="en-GB" sz="1800" b="0" strike="noStrike" spc="-1">
              <a:latin typeface="Arial"/>
            </a:endParaRPr>
          </a:p>
        </p:txBody>
      </p:sp>
      <p:sp>
        <p:nvSpPr>
          <p:cNvPr id="422" name="CustomShape 3"/>
          <p:cNvSpPr/>
          <p:nvPr/>
        </p:nvSpPr>
        <p:spPr>
          <a:xfrm>
            <a:off x="891360" y="2349720"/>
            <a:ext cx="3643920" cy="156820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a:tabLst>
                <a:tab pos="0" algn="l"/>
              </a:tabLst>
            </a:pPr>
            <a:r>
              <a:rPr lang="en-US" sz="3200" b="1" spc="-1">
                <a:solidFill>
                  <a:srgbClr val="FFFFFF"/>
                </a:solidFill>
                <a:latin typeface="Calibri"/>
              </a:rPr>
              <a:t>About the students who participated</a:t>
            </a:r>
            <a:endParaRPr lang="en-US" sz="3200" b="1" strike="noStrike" spc="-1">
              <a:solidFill>
                <a:srgbClr val="FFFFFF"/>
              </a:solidFill>
              <a:latin typeface="Calibri"/>
            </a:endParaRPr>
          </a:p>
          <a:p>
            <a:pPr>
              <a:lnSpc>
                <a:spcPct val="100000"/>
              </a:lnSpc>
              <a:tabLst>
                <a:tab pos="0" algn="l"/>
              </a:tabLst>
            </a:pPr>
            <a:endParaRPr lang="en-GB" sz="3200" b="0" strike="noStrike" spc="-1">
              <a:latin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text&#10;&#10;Description automatically generated">
            <a:extLst>
              <a:ext uri="{FF2B5EF4-FFF2-40B4-BE49-F238E27FC236}">
                <a16:creationId xmlns:a16="http://schemas.microsoft.com/office/drawing/2014/main" id="{FBD97528-B0F3-4B71-B518-2B526A7152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8271" y="3053342"/>
            <a:ext cx="2805778" cy="3171281"/>
          </a:xfrm>
          <a:prstGeom prst="rect">
            <a:avLst/>
          </a:prstGeom>
        </p:spPr>
      </p:pic>
      <p:sp>
        <p:nvSpPr>
          <p:cNvPr id="2" name="Title 1">
            <a:extLst>
              <a:ext uri="{FF2B5EF4-FFF2-40B4-BE49-F238E27FC236}">
                <a16:creationId xmlns:a16="http://schemas.microsoft.com/office/drawing/2014/main" id="{2E50D513-EDA5-1C45-94A7-29154CA4832C}"/>
              </a:ext>
            </a:extLst>
          </p:cNvPr>
          <p:cNvSpPr>
            <a:spLocks noGrp="1"/>
          </p:cNvSpPr>
          <p:nvPr>
            <p:ph type="title" idx="4294967295"/>
          </p:nvPr>
        </p:nvSpPr>
        <p:spPr>
          <a:xfrm>
            <a:off x="855414" y="365125"/>
            <a:ext cx="8750599" cy="1325563"/>
          </a:xfrm>
        </p:spPr>
        <p:txBody>
          <a:bodyPr/>
          <a:lstStyle/>
          <a:p>
            <a:r>
              <a:rPr lang="en-US" b="1">
                <a:solidFill>
                  <a:srgbClr val="008BD2"/>
                </a:solidFill>
                <a:latin typeface="Calibri" panose="020F0502020204030204" pitchFamily="34" charset="0"/>
                <a:cs typeface="Calibri" panose="020F0502020204030204" pitchFamily="34" charset="0"/>
              </a:rPr>
              <a:t>Who completed the survey?</a:t>
            </a:r>
          </a:p>
        </p:txBody>
      </p:sp>
      <p:sp>
        <p:nvSpPr>
          <p:cNvPr id="10" name="CustomShape 8">
            <a:extLst>
              <a:ext uri="{FF2B5EF4-FFF2-40B4-BE49-F238E27FC236}">
                <a16:creationId xmlns:a16="http://schemas.microsoft.com/office/drawing/2014/main" id="{FB7CFDC9-598E-4879-90CD-13BD37A74FB6}"/>
              </a:ext>
            </a:extLst>
          </p:cNvPr>
          <p:cNvSpPr/>
          <p:nvPr/>
        </p:nvSpPr>
        <p:spPr>
          <a:xfrm>
            <a:off x="1071271" y="3152582"/>
            <a:ext cx="3110112" cy="644877"/>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dirty="0">
                <a:ln>
                  <a:noFill/>
                </a:ln>
                <a:solidFill>
                  <a:srgbClr val="A6CE39"/>
                </a:solidFill>
                <a:effectLst/>
                <a:uLnTx/>
                <a:uFillTx/>
                <a:latin typeface="Calibri"/>
                <a:ea typeface="DejaVu Sans"/>
              </a:rPr>
              <a:t>Students completing the survey</a:t>
            </a:r>
            <a:endParaRPr kumimoji="0" lang="en-GB" sz="1800" b="0" i="0" u="none" strike="noStrike" kern="1200" cap="none" spc="-1" normalizeH="0" baseline="0" noProof="0" dirty="0">
              <a:ln>
                <a:noFill/>
              </a:ln>
              <a:solidFill>
                <a:prstClr val="black"/>
              </a:solidFill>
              <a:effectLst/>
              <a:uLnTx/>
              <a:uFillTx/>
              <a:latin typeface="Arial"/>
            </a:endParaRPr>
          </a:p>
        </p:txBody>
      </p:sp>
      <p:grpSp>
        <p:nvGrpSpPr>
          <p:cNvPr id="3" name="Group 2">
            <a:extLst>
              <a:ext uri="{FF2B5EF4-FFF2-40B4-BE49-F238E27FC236}">
                <a16:creationId xmlns:a16="http://schemas.microsoft.com/office/drawing/2014/main" id="{E611FE08-5CDE-4C5A-9A76-5C536D9644AC}"/>
              </a:ext>
            </a:extLst>
          </p:cNvPr>
          <p:cNvGrpSpPr/>
          <p:nvPr/>
        </p:nvGrpSpPr>
        <p:grpSpPr>
          <a:xfrm>
            <a:off x="1446779" y="3843151"/>
            <a:ext cx="2327040" cy="801720"/>
            <a:chOff x="1799552" y="3858492"/>
            <a:chExt cx="2327040" cy="801720"/>
          </a:xfrm>
        </p:grpSpPr>
        <p:pic>
          <p:nvPicPr>
            <p:cNvPr id="11" name="Picture 10" descr="Icon&#10;&#10;Description automatically generated">
              <a:extLst>
                <a:ext uri="{FF2B5EF4-FFF2-40B4-BE49-F238E27FC236}">
                  <a16:creationId xmlns:a16="http://schemas.microsoft.com/office/drawing/2014/main" id="{EBAA41AB-31AA-4256-A17D-07FD53216D85}"/>
                </a:ext>
              </a:extLst>
            </p:cNvPr>
            <p:cNvPicPr/>
            <p:nvPr/>
          </p:nvPicPr>
          <p:blipFill>
            <a:blip r:embed="rId4"/>
            <a:stretch/>
          </p:blipFill>
          <p:spPr>
            <a:xfrm>
              <a:off x="1799552" y="3858492"/>
              <a:ext cx="511560" cy="760320"/>
            </a:xfrm>
            <a:prstGeom prst="rect">
              <a:avLst/>
            </a:prstGeom>
            <a:ln>
              <a:noFill/>
            </a:ln>
          </p:spPr>
        </p:pic>
        <p:sp>
          <p:nvSpPr>
            <p:cNvPr id="12" name="CustomShape 9">
              <a:extLst>
                <a:ext uri="{FF2B5EF4-FFF2-40B4-BE49-F238E27FC236}">
                  <a16:creationId xmlns:a16="http://schemas.microsoft.com/office/drawing/2014/main" id="{4B8AF6E2-40B3-4B85-9C31-4ED122D8C075}"/>
                </a:ext>
              </a:extLst>
            </p:cNvPr>
            <p:cNvSpPr/>
            <p:nvPr/>
          </p:nvSpPr>
          <p:spPr>
            <a:xfrm>
              <a:off x="2518832" y="3899892"/>
              <a:ext cx="16077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dirty="0">
                  <a:ln>
                    <a:noFill/>
                  </a:ln>
                  <a:solidFill>
                    <a:srgbClr val="008BD2"/>
                  </a:solidFill>
                  <a:effectLst/>
                  <a:uLnTx/>
                  <a:uFillTx/>
                  <a:latin typeface="Calibri"/>
                  <a:ea typeface="DejaVu Sans"/>
                </a:rPr>
                <a:t>46%  </a:t>
              </a:r>
              <a:r>
                <a:rPr kumimoji="0" lang="en-GB" sz="2400" b="0" i="0" u="none" strike="noStrike" kern="1200" cap="none" spc="-1" normalizeH="0" baseline="0" noProof="0" dirty="0">
                  <a:ln>
                    <a:noFill/>
                  </a:ln>
                  <a:solidFill>
                    <a:srgbClr val="000000"/>
                  </a:solidFill>
                  <a:effectLst/>
                  <a:uLnTx/>
                  <a:uFillTx/>
                  <a:latin typeface="Calibri"/>
                  <a:ea typeface="DejaVu Sans"/>
                </a:rPr>
                <a:t>YES</a:t>
              </a:r>
              <a:r>
                <a:rPr kumimoji="0" lang="en-GB" sz="2400" b="1" i="0" u="none" strike="noStrike" kern="1200" cap="none" spc="-1" normalizeH="0" baseline="0" noProof="0" dirty="0">
                  <a:ln>
                    <a:noFill/>
                  </a:ln>
                  <a:solidFill>
                    <a:srgbClr val="000000"/>
                  </a:solidFill>
                  <a:effectLst/>
                  <a:uLnTx/>
                  <a:uFillTx/>
                  <a:latin typeface="Calibri"/>
                  <a:ea typeface="DejaVu Sans"/>
                </a:rPr>
                <a:t> </a:t>
              </a:r>
              <a:endParaRPr kumimoji="0" lang="en-GB" sz="2400" b="0" i="0" u="none" strike="noStrike" kern="1200" cap="none" spc="-1" normalizeH="0" baseline="0" noProof="0" dirty="0">
                <a:ln>
                  <a:noFill/>
                </a:ln>
                <a:solidFill>
                  <a:prstClr val="black"/>
                </a:solidFill>
                <a:effectLst/>
                <a:uLnTx/>
                <a:uFillTx/>
                <a:latin typeface="Arial"/>
              </a:endParaRPr>
            </a:p>
          </p:txBody>
        </p:sp>
        <p:sp>
          <p:nvSpPr>
            <p:cNvPr id="13" name="CustomShape 10">
              <a:extLst>
                <a:ext uri="{FF2B5EF4-FFF2-40B4-BE49-F238E27FC236}">
                  <a16:creationId xmlns:a16="http://schemas.microsoft.com/office/drawing/2014/main" id="{6CAB09FF-B1A0-4BAB-85C7-3D7C9CB88633}"/>
                </a:ext>
              </a:extLst>
            </p:cNvPr>
            <p:cNvSpPr/>
            <p:nvPr/>
          </p:nvSpPr>
          <p:spPr>
            <a:xfrm>
              <a:off x="2518832" y="4293372"/>
              <a:ext cx="16077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dirty="0">
                  <a:ln>
                    <a:noFill/>
                  </a:ln>
                  <a:solidFill>
                    <a:srgbClr val="008BD2"/>
                  </a:solidFill>
                  <a:effectLst/>
                  <a:uLnTx/>
                  <a:uFillTx/>
                  <a:latin typeface="Calibri"/>
                  <a:ea typeface="DejaVu Sans"/>
                </a:rPr>
                <a:t>54%  </a:t>
              </a:r>
              <a:r>
                <a:rPr kumimoji="0" lang="en-GB" sz="2400" b="0" i="0" u="none" strike="noStrike" kern="1200" cap="none" spc="-1" normalizeH="0" baseline="0" noProof="0" dirty="0">
                  <a:ln>
                    <a:noFill/>
                  </a:ln>
                  <a:solidFill>
                    <a:srgbClr val="000000"/>
                  </a:solidFill>
                  <a:effectLst/>
                  <a:uLnTx/>
                  <a:uFillTx/>
                  <a:latin typeface="Calibri"/>
                  <a:ea typeface="DejaVu Sans"/>
                </a:rPr>
                <a:t>NO</a:t>
              </a:r>
              <a:r>
                <a:rPr kumimoji="0" lang="en-GB" sz="2400" b="1" i="0" u="none" strike="noStrike" kern="1200" cap="none" spc="-1" normalizeH="0" baseline="0" noProof="0" dirty="0">
                  <a:ln>
                    <a:noFill/>
                  </a:ln>
                  <a:solidFill>
                    <a:srgbClr val="000000"/>
                  </a:solidFill>
                  <a:effectLst/>
                  <a:uLnTx/>
                  <a:uFillTx/>
                  <a:latin typeface="Calibri"/>
                  <a:ea typeface="DejaVu Sans"/>
                </a:rPr>
                <a:t> </a:t>
              </a:r>
              <a:endParaRPr kumimoji="0" lang="en-GB" sz="2400" b="0" i="0" u="none" strike="noStrike" kern="1200" cap="none" spc="-1" normalizeH="0" baseline="0" noProof="0" dirty="0">
                <a:ln>
                  <a:noFill/>
                </a:ln>
                <a:solidFill>
                  <a:prstClr val="black"/>
                </a:solidFill>
                <a:effectLst/>
                <a:uLnTx/>
                <a:uFillTx/>
                <a:latin typeface="Arial"/>
              </a:endParaRPr>
            </a:p>
          </p:txBody>
        </p:sp>
      </p:grpSp>
      <p:sp>
        <p:nvSpPr>
          <p:cNvPr id="14" name="CustomShape 11">
            <a:extLst>
              <a:ext uri="{FF2B5EF4-FFF2-40B4-BE49-F238E27FC236}">
                <a16:creationId xmlns:a16="http://schemas.microsoft.com/office/drawing/2014/main" id="{4C8D693A-E23F-4A71-9F37-7DFE258CAA78}"/>
              </a:ext>
            </a:extLst>
          </p:cNvPr>
          <p:cNvSpPr/>
          <p:nvPr/>
        </p:nvSpPr>
        <p:spPr>
          <a:xfrm>
            <a:off x="6437647" y="2121763"/>
            <a:ext cx="4961281" cy="5575457"/>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0" i="0" u="none" strike="noStrike" kern="1200" cap="none" spc="-1" normalizeH="0" baseline="0" noProof="0" dirty="0">
                <a:ln>
                  <a:noFill/>
                </a:ln>
                <a:solidFill>
                  <a:srgbClr val="000000"/>
                </a:solidFill>
                <a:effectLst/>
                <a:uLnTx/>
                <a:uFillTx/>
                <a:latin typeface="Calibri"/>
                <a:ea typeface="DejaVu Sans"/>
              </a:rPr>
              <a:t>All students were given the opportunity to do the survey.   </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US" sz="1800" b="1" i="0" u="none" strike="noStrike" kern="1200" cap="none" spc="-1" normalizeH="0" baseline="0" noProof="0" dirty="0">
              <a:ln>
                <a:noFill/>
              </a:ln>
              <a:solidFill>
                <a:srgbClr val="000000"/>
              </a:solidFill>
              <a:effectLst/>
              <a:uLnTx/>
              <a:uFillTx/>
              <a:latin typeface="Calibri"/>
              <a:ea typeface="DejaVu Sans"/>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800" b="1" i="0" u="none" strike="noStrike" kern="1200" cap="none" spc="-1" normalizeH="0" baseline="0" noProof="0" dirty="0">
                <a:ln>
                  <a:noFill/>
                </a:ln>
                <a:solidFill>
                  <a:srgbClr val="000000"/>
                </a:solidFill>
                <a:effectLst/>
                <a:uLnTx/>
                <a:uFillTx/>
                <a:latin typeface="Calibri"/>
                <a:ea typeface="DejaVu Sans"/>
              </a:rPr>
              <a:t>46% of students completed </a:t>
            </a:r>
            <a:r>
              <a:rPr kumimoji="0" lang="en-GB" sz="1800" b="0" i="0" u="none" strike="noStrike" kern="1200" cap="none" spc="-1" normalizeH="0" baseline="0" noProof="0" dirty="0">
                <a:ln>
                  <a:noFill/>
                </a:ln>
                <a:solidFill>
                  <a:srgbClr val="000000"/>
                </a:solidFill>
                <a:effectLst/>
                <a:uLnTx/>
                <a:uFillTx/>
                <a:latin typeface="Calibri"/>
                <a:ea typeface="DejaVu Sans"/>
              </a:rPr>
              <a:t>it</a:t>
            </a:r>
            <a:r>
              <a:rPr kumimoji="0" lang="en-GB" sz="1800" b="1" i="0" u="none" strike="noStrike" kern="1200" cap="none" spc="-1" normalizeH="0" baseline="0" noProof="0" dirty="0">
                <a:ln>
                  <a:noFill/>
                </a:ln>
                <a:solidFill>
                  <a:srgbClr val="000000"/>
                </a:solidFill>
                <a:effectLst/>
                <a:uLnTx/>
                <a:uFillTx/>
                <a:latin typeface="Calibri"/>
                <a:ea typeface="DejaVu Sans"/>
              </a:rPr>
              <a:t> </a:t>
            </a:r>
            <a:r>
              <a:rPr kumimoji="0" lang="en-GB" sz="1800" b="0" i="0" u="none" strike="noStrike" kern="1200" cap="none" spc="-1" normalizeH="0" baseline="0" noProof="0" dirty="0">
                <a:ln>
                  <a:noFill/>
                </a:ln>
                <a:solidFill>
                  <a:srgbClr val="000000"/>
                </a:solidFill>
                <a:effectLst/>
                <a:uLnTx/>
                <a:uFillTx/>
                <a:latin typeface="Calibri"/>
                <a:ea typeface="DejaVu Sans"/>
              </a:rPr>
              <a:t>in March and April 2021 </a:t>
            </a:r>
            <a:r>
              <a:rPr kumimoji="0" lang="en-US" sz="1800" b="0" i="0" u="none" strike="noStrike" kern="1200" cap="none" spc="-1" normalizeH="0" baseline="0" noProof="0" dirty="0">
                <a:ln>
                  <a:noFill/>
                </a:ln>
                <a:solidFill>
                  <a:srgbClr val="000000"/>
                </a:solidFill>
                <a:effectLst/>
                <a:uLnTx/>
                <a:uFillTx/>
                <a:latin typeface="Calibri"/>
                <a:ea typeface="DejaVu Sans"/>
              </a:rPr>
              <a:t>which is</a:t>
            </a:r>
            <a:r>
              <a:rPr kumimoji="0" lang="en-US" sz="1800" b="1" i="0" u="none" strike="noStrike" kern="1200" cap="none" spc="-1" normalizeH="0" baseline="0" noProof="0" dirty="0">
                <a:ln>
                  <a:noFill/>
                </a:ln>
                <a:solidFill>
                  <a:srgbClr val="000000"/>
                </a:solidFill>
                <a:effectLst/>
                <a:uLnTx/>
                <a:uFillTx/>
                <a:latin typeface="Calibri"/>
                <a:ea typeface="DejaVu Sans"/>
              </a:rPr>
              <a:t> 649 </a:t>
            </a:r>
            <a:r>
              <a:rPr kumimoji="0" lang="en-GB" sz="1800" b="0" i="0" u="none" strike="noStrike" kern="1200" cap="none" spc="-1" normalizeH="0" baseline="0" noProof="0" dirty="0">
                <a:ln>
                  <a:noFill/>
                </a:ln>
                <a:solidFill>
                  <a:srgbClr val="000000"/>
                </a:solidFill>
                <a:effectLst/>
                <a:uLnTx/>
                <a:uFillTx/>
                <a:latin typeface="Calibri"/>
                <a:ea typeface="DejaVu Sans"/>
              </a:rPr>
              <a:t>students out of 1409 students on roll. </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srgbClr val="000000"/>
              </a:solidFill>
              <a:effectLst/>
              <a:uLnTx/>
              <a:uFillTx/>
              <a:latin typeface="Calibri"/>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0" i="0" u="none" strike="noStrike" kern="1200" cap="none" spc="-1" normalizeH="0" baseline="0" noProof="0" dirty="0">
                <a:ln>
                  <a:noFill/>
                </a:ln>
                <a:solidFill>
                  <a:srgbClr val="000000"/>
                </a:solidFill>
                <a:effectLst/>
                <a:uLnTx/>
                <a:uFillTx/>
                <a:latin typeface="Calibri"/>
                <a:ea typeface="DejaVu Sans"/>
              </a:rPr>
              <a:t>That 649 students completed the survey is a massive return rate especially with lockdown uncertainties at the time.</a:t>
            </a: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srgbClr val="000000"/>
              </a:solidFill>
              <a:effectLst/>
              <a:uLnTx/>
              <a:uFillTx/>
              <a:latin typeface="Calibri"/>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1" i="0" u="none" strike="noStrike" kern="1200" cap="none" spc="-1" normalizeH="0" baseline="0" noProof="0" dirty="0">
                <a:ln>
                  <a:noFill/>
                </a:ln>
                <a:solidFill>
                  <a:srgbClr val="000000"/>
                </a:solidFill>
                <a:effectLst/>
                <a:uLnTx/>
                <a:uFillTx/>
                <a:latin typeface="Calibri"/>
                <a:ea typeface="DejaVu Sans"/>
              </a:rPr>
              <a:t>54% </a:t>
            </a:r>
            <a:r>
              <a:rPr kumimoji="0" lang="en-GB" sz="1800" b="1" i="0" u="none" strike="noStrike" kern="1200" cap="none" spc="-1" normalizeH="0" baseline="0" noProof="0" dirty="0">
                <a:ln>
                  <a:noFill/>
                </a:ln>
                <a:solidFill>
                  <a:srgbClr val="000000"/>
                </a:solidFill>
                <a:effectLst/>
                <a:highlight>
                  <a:srgbClr val="FFFFFF"/>
                </a:highlight>
                <a:uLnTx/>
                <a:uFillTx/>
                <a:latin typeface="Calibri"/>
                <a:ea typeface="Calibri"/>
              </a:rPr>
              <a:t>of students didn’t complete the survey</a:t>
            </a:r>
            <a:r>
              <a:rPr kumimoji="0" lang="en-GB" sz="1800" b="0" i="0" u="none" strike="noStrike" kern="1200" cap="none" spc="-1" normalizeH="0" baseline="0" noProof="0" dirty="0">
                <a:ln>
                  <a:noFill/>
                </a:ln>
                <a:solidFill>
                  <a:srgbClr val="000000"/>
                </a:solidFill>
                <a:effectLst/>
                <a:highlight>
                  <a:srgbClr val="FFFFFF"/>
                </a:highlight>
                <a:uLnTx/>
                <a:uFillTx/>
                <a:latin typeface="Calibri"/>
                <a:ea typeface="Calibri"/>
              </a:rPr>
              <a:t> and they aren’t included in this report analysis as we don’t know about their views.  They shouldn’t be forgotten, however and your work on climate action in school will start to bring them onboard.</a:t>
            </a: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endParaRPr kumimoji="0" lang="en-GB" sz="1800" b="0" i="0" u="none" strike="noStrike" kern="1200" cap="none" spc="-1" normalizeH="0" baseline="0" noProof="0" dirty="0">
              <a:ln>
                <a:noFill/>
              </a:ln>
              <a:solidFill>
                <a:prstClr val="black"/>
              </a:solidFill>
              <a:effectLst/>
              <a:uLnTx/>
              <a:uFillTx/>
              <a:latin typeface="Arial"/>
            </a:endParaRPr>
          </a:p>
        </p:txBody>
      </p:sp>
      <p:sp>
        <p:nvSpPr>
          <p:cNvPr id="15" name="CustomShape 3">
            <a:extLst>
              <a:ext uri="{FF2B5EF4-FFF2-40B4-BE49-F238E27FC236}">
                <a16:creationId xmlns:a16="http://schemas.microsoft.com/office/drawing/2014/main" id="{C036F8E9-57AC-43EF-8C90-5E224BEC33C1}"/>
              </a:ext>
            </a:extLst>
          </p:cNvPr>
          <p:cNvSpPr/>
          <p:nvPr/>
        </p:nvSpPr>
        <p:spPr>
          <a:xfrm>
            <a:off x="6385680" y="5546275"/>
            <a:ext cx="2237305" cy="1054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0"/>
              </a:spcBef>
              <a:spcAft>
                <a:spcPts val="0"/>
              </a:spcAft>
              <a:buClrTx/>
              <a:buSzTx/>
              <a:buFontTx/>
              <a:buNone/>
              <a:tabLst>
                <a:tab pos="0" algn="l"/>
              </a:tabLst>
              <a:defRPr/>
            </a:pPr>
            <a:endParaRPr kumimoji="0" lang="en-GB" sz="1200" b="0" i="0" u="none" strike="noStrike" kern="1200" cap="none" spc="-1" normalizeH="0" baseline="0" noProof="0">
              <a:ln>
                <a:noFill/>
              </a:ln>
              <a:solidFill>
                <a:prstClr val="black"/>
              </a:solidFill>
              <a:effectLst/>
              <a:uLnTx/>
              <a:uFillTx/>
              <a:latin typeface="Arial"/>
            </a:endParaRPr>
          </a:p>
        </p:txBody>
      </p:sp>
      <p:sp>
        <p:nvSpPr>
          <p:cNvPr id="18" name="Rectangle 17">
            <a:extLst>
              <a:ext uri="{FF2B5EF4-FFF2-40B4-BE49-F238E27FC236}">
                <a16:creationId xmlns:a16="http://schemas.microsoft.com/office/drawing/2014/main" id="{1D3D8FAF-C062-4E95-8703-39B9A884CEC3}"/>
              </a:ext>
            </a:extLst>
          </p:cNvPr>
          <p:cNvSpPr/>
          <p:nvPr/>
        </p:nvSpPr>
        <p:spPr>
          <a:xfrm flipV="1">
            <a:off x="1071271" y="4997152"/>
            <a:ext cx="3110112"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ndParaRPr>
          </a:p>
        </p:txBody>
      </p:sp>
      <p:sp>
        <p:nvSpPr>
          <p:cNvPr id="20" name="Rectangle 19">
            <a:extLst>
              <a:ext uri="{FF2B5EF4-FFF2-40B4-BE49-F238E27FC236}">
                <a16:creationId xmlns:a16="http://schemas.microsoft.com/office/drawing/2014/main" id="{CD97256B-CB31-4BA7-AFD5-D1FDEC105B08}"/>
              </a:ext>
            </a:extLst>
          </p:cNvPr>
          <p:cNvSpPr/>
          <p:nvPr/>
        </p:nvSpPr>
        <p:spPr>
          <a:xfrm flipV="1">
            <a:off x="1071271" y="2828431"/>
            <a:ext cx="3110112"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ndParaRPr>
          </a:p>
        </p:txBody>
      </p:sp>
    </p:spTree>
    <p:extLst>
      <p:ext uri="{BB962C8B-B14F-4D97-AF65-F5344CB8AC3E}">
        <p14:creationId xmlns:p14="http://schemas.microsoft.com/office/powerpoint/2010/main" val="3337880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 name="CustomShape 3"/>
          <p:cNvSpPr/>
          <p:nvPr/>
        </p:nvSpPr>
        <p:spPr>
          <a:xfrm>
            <a:off x="792360" y="432000"/>
            <a:ext cx="10721978"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pPr>
            <a:br>
              <a:rPr/>
            </a:br>
            <a:r>
              <a:rPr lang="en-GB" sz="4400" b="1" strike="noStrike" spc="-1">
                <a:solidFill>
                  <a:srgbClr val="008BD2"/>
                </a:solidFill>
                <a:latin typeface="Calibri"/>
                <a:ea typeface="DejaVu Sans"/>
              </a:rPr>
              <a:t>Breakdown of who completed the survey</a:t>
            </a:r>
          </a:p>
          <a:p>
            <a:pPr>
              <a:lnSpc>
                <a:spcPct val="90000"/>
              </a:lnSpc>
            </a:pPr>
            <a:endParaRPr lang="en-GB" sz="4400" b="0" strike="noStrike" spc="-1">
              <a:latin typeface="Arial"/>
            </a:endParaRPr>
          </a:p>
        </p:txBody>
      </p:sp>
      <p:grpSp>
        <p:nvGrpSpPr>
          <p:cNvPr id="14" name="Group 13">
            <a:extLst>
              <a:ext uri="{FF2B5EF4-FFF2-40B4-BE49-F238E27FC236}">
                <a16:creationId xmlns:a16="http://schemas.microsoft.com/office/drawing/2014/main" id="{87ECCCCB-C6B6-4A91-96B6-661517340A75}"/>
              </a:ext>
            </a:extLst>
          </p:cNvPr>
          <p:cNvGrpSpPr/>
          <p:nvPr/>
        </p:nvGrpSpPr>
        <p:grpSpPr>
          <a:xfrm>
            <a:off x="981900" y="1517961"/>
            <a:ext cx="4942620" cy="1723537"/>
            <a:chOff x="1027620" y="4794983"/>
            <a:chExt cx="4942620" cy="1723537"/>
          </a:xfrm>
        </p:grpSpPr>
        <p:sp>
          <p:nvSpPr>
            <p:cNvPr id="16" name="CustomShape 4">
              <a:extLst>
                <a:ext uri="{FF2B5EF4-FFF2-40B4-BE49-F238E27FC236}">
                  <a16:creationId xmlns:a16="http://schemas.microsoft.com/office/drawing/2014/main" id="{714C9D6C-EF97-4746-AC56-74B2CE17F6B0}"/>
                </a:ext>
              </a:extLst>
            </p:cNvPr>
            <p:cNvSpPr/>
            <p:nvPr/>
          </p:nvSpPr>
          <p:spPr>
            <a:xfrm>
              <a:off x="1027620" y="4794983"/>
              <a:ext cx="214416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a:ln>
                    <a:noFill/>
                  </a:ln>
                  <a:solidFill>
                    <a:srgbClr val="A6CE39"/>
                  </a:solidFill>
                  <a:effectLst/>
                  <a:uLnTx/>
                  <a:uFillTx/>
                  <a:latin typeface="Calibri"/>
                  <a:ea typeface="DejaVu Sans"/>
                </a:rPr>
                <a:t>Gender Breakdown</a:t>
              </a:r>
              <a:endParaRPr kumimoji="0" lang="en-GB" sz="1800" b="0" i="0" u="none" strike="noStrike" kern="1200" cap="none" spc="-1" normalizeH="0" baseline="0" noProof="0">
                <a:ln>
                  <a:noFill/>
                </a:ln>
                <a:solidFill>
                  <a:prstClr val="black"/>
                </a:solidFill>
                <a:effectLst/>
                <a:uLnTx/>
                <a:uFillTx/>
                <a:latin typeface="Arial"/>
              </a:endParaRPr>
            </a:p>
          </p:txBody>
        </p:sp>
        <p:pic>
          <p:nvPicPr>
            <p:cNvPr id="17" name="Picture 7" descr="Icon&#10;&#10;Description automatically generated">
              <a:extLst>
                <a:ext uri="{FF2B5EF4-FFF2-40B4-BE49-F238E27FC236}">
                  <a16:creationId xmlns:a16="http://schemas.microsoft.com/office/drawing/2014/main" id="{85AF1CCC-7DEB-4F9B-9B49-76A18DCCA326}"/>
                </a:ext>
              </a:extLst>
            </p:cNvPr>
            <p:cNvPicPr/>
            <p:nvPr/>
          </p:nvPicPr>
          <p:blipFill>
            <a:blip r:embed="rId3"/>
            <a:stretch/>
          </p:blipFill>
          <p:spPr>
            <a:xfrm rot="2577600">
              <a:off x="1228320" y="5250240"/>
              <a:ext cx="581760" cy="581760"/>
            </a:xfrm>
            <a:prstGeom prst="rect">
              <a:avLst/>
            </a:prstGeom>
            <a:ln>
              <a:noFill/>
            </a:ln>
          </p:spPr>
        </p:pic>
        <p:pic>
          <p:nvPicPr>
            <p:cNvPr id="18" name="Picture 8">
              <a:extLst>
                <a:ext uri="{FF2B5EF4-FFF2-40B4-BE49-F238E27FC236}">
                  <a16:creationId xmlns:a16="http://schemas.microsoft.com/office/drawing/2014/main" id="{1A662F0B-02B2-4193-890C-5A098D7DE8A3}"/>
                </a:ext>
              </a:extLst>
            </p:cNvPr>
            <p:cNvPicPr/>
            <p:nvPr/>
          </p:nvPicPr>
          <p:blipFill>
            <a:blip r:embed="rId4"/>
            <a:stretch/>
          </p:blipFill>
          <p:spPr>
            <a:xfrm rot="16200000">
              <a:off x="2246400" y="5254560"/>
              <a:ext cx="569160" cy="581760"/>
            </a:xfrm>
            <a:prstGeom prst="rect">
              <a:avLst/>
            </a:prstGeom>
            <a:ln>
              <a:noFill/>
            </a:ln>
          </p:spPr>
        </p:pic>
        <p:pic>
          <p:nvPicPr>
            <p:cNvPr id="19" name="Picture 9">
              <a:extLst>
                <a:ext uri="{FF2B5EF4-FFF2-40B4-BE49-F238E27FC236}">
                  <a16:creationId xmlns:a16="http://schemas.microsoft.com/office/drawing/2014/main" id="{8C6C5F9F-5109-4F79-B9BA-BE6B59178848}"/>
                </a:ext>
              </a:extLst>
            </p:cNvPr>
            <p:cNvPicPr/>
            <p:nvPr/>
          </p:nvPicPr>
          <p:blipFill>
            <a:blip r:embed="rId5"/>
            <a:stretch/>
          </p:blipFill>
          <p:spPr>
            <a:xfrm>
              <a:off x="4224960" y="5258520"/>
              <a:ext cx="569160" cy="569160"/>
            </a:xfrm>
            <a:prstGeom prst="rect">
              <a:avLst/>
            </a:prstGeom>
            <a:ln>
              <a:noFill/>
            </a:ln>
          </p:spPr>
        </p:pic>
        <p:pic>
          <p:nvPicPr>
            <p:cNvPr id="20" name="Picture 11">
              <a:extLst>
                <a:ext uri="{FF2B5EF4-FFF2-40B4-BE49-F238E27FC236}">
                  <a16:creationId xmlns:a16="http://schemas.microsoft.com/office/drawing/2014/main" id="{F43668C8-8325-4D20-9501-CD40F1A7AE69}"/>
                </a:ext>
              </a:extLst>
            </p:cNvPr>
            <p:cNvPicPr/>
            <p:nvPr/>
          </p:nvPicPr>
          <p:blipFill>
            <a:blip r:embed="rId6"/>
            <a:stretch/>
          </p:blipFill>
          <p:spPr>
            <a:xfrm rot="20515800">
              <a:off x="3092760" y="5130000"/>
              <a:ext cx="692640" cy="677880"/>
            </a:xfrm>
            <a:prstGeom prst="rect">
              <a:avLst/>
            </a:prstGeom>
            <a:ln>
              <a:noFill/>
            </a:ln>
          </p:spPr>
        </p:pic>
        <p:sp>
          <p:nvSpPr>
            <p:cNvPr id="21" name="CustomShape 5">
              <a:extLst>
                <a:ext uri="{FF2B5EF4-FFF2-40B4-BE49-F238E27FC236}">
                  <a16:creationId xmlns:a16="http://schemas.microsoft.com/office/drawing/2014/main" id="{47B771BA-C302-498D-A9C9-F6CD6A4B20F4}"/>
                </a:ext>
              </a:extLst>
            </p:cNvPr>
            <p:cNvSpPr/>
            <p:nvPr/>
          </p:nvSpPr>
          <p:spPr>
            <a:xfrm>
              <a:off x="1107720" y="588564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Female</a:t>
              </a:r>
              <a:endParaRPr kumimoji="0" lang="en-GB" sz="1400" b="0" i="0" u="none" strike="noStrike" kern="1200" cap="none" spc="-1" normalizeH="0" baseline="0" noProof="0">
                <a:ln>
                  <a:noFill/>
                </a:ln>
                <a:solidFill>
                  <a:prstClr val="black"/>
                </a:solidFill>
                <a:effectLst/>
                <a:uLnTx/>
                <a:uFillTx/>
                <a:latin typeface="Arial"/>
              </a:endParaRPr>
            </a:p>
          </p:txBody>
        </p:sp>
        <p:sp>
          <p:nvSpPr>
            <p:cNvPr id="22" name="CustomShape 6">
              <a:extLst>
                <a:ext uri="{FF2B5EF4-FFF2-40B4-BE49-F238E27FC236}">
                  <a16:creationId xmlns:a16="http://schemas.microsoft.com/office/drawing/2014/main" id="{36195FF6-6F44-48B6-94A9-69655223F602}"/>
                </a:ext>
              </a:extLst>
            </p:cNvPr>
            <p:cNvSpPr/>
            <p:nvPr/>
          </p:nvSpPr>
          <p:spPr>
            <a:xfrm>
              <a:off x="110772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51%</a:t>
              </a:r>
              <a:endParaRPr kumimoji="0" lang="en-GB" sz="1600" b="0" i="0" u="none" strike="noStrike" kern="1200" cap="none" spc="-1" normalizeH="0" baseline="0" noProof="0">
                <a:ln>
                  <a:noFill/>
                </a:ln>
                <a:solidFill>
                  <a:prstClr val="black"/>
                </a:solidFill>
                <a:effectLst/>
                <a:uLnTx/>
                <a:uFillTx/>
                <a:latin typeface="Arial"/>
              </a:endParaRPr>
            </a:p>
          </p:txBody>
        </p:sp>
        <p:sp>
          <p:nvSpPr>
            <p:cNvPr id="23" name="CustomShape 7">
              <a:extLst>
                <a:ext uri="{FF2B5EF4-FFF2-40B4-BE49-F238E27FC236}">
                  <a16:creationId xmlns:a16="http://schemas.microsoft.com/office/drawing/2014/main" id="{E53DC831-9B2B-456B-B64D-B43289E80F2B}"/>
                </a:ext>
              </a:extLst>
            </p:cNvPr>
            <p:cNvSpPr/>
            <p:nvPr/>
          </p:nvSpPr>
          <p:spPr>
            <a:xfrm>
              <a:off x="2197440" y="588564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Male</a:t>
              </a:r>
              <a:endParaRPr kumimoji="0" lang="en-GB" sz="1400" b="0" i="0" u="none" strike="noStrike" kern="1200" cap="none" spc="-1" normalizeH="0" baseline="0" noProof="0">
                <a:ln>
                  <a:noFill/>
                </a:ln>
                <a:solidFill>
                  <a:prstClr val="black"/>
                </a:solidFill>
                <a:effectLst/>
                <a:uLnTx/>
                <a:uFillTx/>
                <a:latin typeface="Arial"/>
              </a:endParaRPr>
            </a:p>
          </p:txBody>
        </p:sp>
        <p:sp>
          <p:nvSpPr>
            <p:cNvPr id="24" name="CustomShape 8">
              <a:extLst>
                <a:ext uri="{FF2B5EF4-FFF2-40B4-BE49-F238E27FC236}">
                  <a16:creationId xmlns:a16="http://schemas.microsoft.com/office/drawing/2014/main" id="{406182E0-4DFF-4CEA-A2AE-5CD4B4DEB1AA}"/>
                </a:ext>
              </a:extLst>
            </p:cNvPr>
            <p:cNvSpPr/>
            <p:nvPr/>
          </p:nvSpPr>
          <p:spPr>
            <a:xfrm>
              <a:off x="219744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45%</a:t>
              </a:r>
              <a:endParaRPr kumimoji="0" lang="en-GB" sz="1600" b="0" i="0" u="none" strike="noStrike" kern="1200" cap="none" spc="-1" normalizeH="0" baseline="0" noProof="0">
                <a:ln>
                  <a:noFill/>
                </a:ln>
                <a:solidFill>
                  <a:prstClr val="black"/>
                </a:solidFill>
                <a:effectLst/>
                <a:uLnTx/>
                <a:uFillTx/>
                <a:latin typeface="Arial"/>
              </a:endParaRPr>
            </a:p>
          </p:txBody>
        </p:sp>
        <p:sp>
          <p:nvSpPr>
            <p:cNvPr id="25" name="CustomShape 9">
              <a:extLst>
                <a:ext uri="{FF2B5EF4-FFF2-40B4-BE49-F238E27FC236}">
                  <a16:creationId xmlns:a16="http://schemas.microsoft.com/office/drawing/2014/main" id="{E456BB75-7851-4A74-9EC1-B606DFEF53E5}"/>
                </a:ext>
              </a:extLst>
            </p:cNvPr>
            <p:cNvSpPr/>
            <p:nvPr/>
          </p:nvSpPr>
          <p:spPr>
            <a:xfrm>
              <a:off x="3135240" y="5885640"/>
              <a:ext cx="113904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Non-binary</a:t>
              </a:r>
              <a:endParaRPr kumimoji="0" lang="en-GB" sz="1400" b="0" i="0" u="none" strike="noStrike" kern="1200" cap="none" spc="-1" normalizeH="0" baseline="0" noProof="0">
                <a:ln>
                  <a:noFill/>
                </a:ln>
                <a:solidFill>
                  <a:prstClr val="black"/>
                </a:solidFill>
                <a:effectLst/>
                <a:uLnTx/>
                <a:uFillTx/>
                <a:latin typeface="Arial"/>
              </a:endParaRPr>
            </a:p>
          </p:txBody>
        </p:sp>
        <p:sp>
          <p:nvSpPr>
            <p:cNvPr id="26" name="CustomShape 10">
              <a:extLst>
                <a:ext uri="{FF2B5EF4-FFF2-40B4-BE49-F238E27FC236}">
                  <a16:creationId xmlns:a16="http://schemas.microsoft.com/office/drawing/2014/main" id="{8A88FEEB-F3D4-4E25-96C0-839573D555AE}"/>
                </a:ext>
              </a:extLst>
            </p:cNvPr>
            <p:cNvSpPr/>
            <p:nvPr/>
          </p:nvSpPr>
          <p:spPr>
            <a:xfrm>
              <a:off x="313524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2%</a:t>
              </a:r>
              <a:endParaRPr kumimoji="0" lang="en-GB" sz="1600" b="0" i="0" u="none" strike="noStrike" kern="1200" cap="none" spc="-1" normalizeH="0" baseline="0" noProof="0">
                <a:ln>
                  <a:noFill/>
                </a:ln>
                <a:solidFill>
                  <a:prstClr val="black"/>
                </a:solidFill>
                <a:effectLst/>
                <a:uLnTx/>
                <a:uFillTx/>
                <a:latin typeface="Arial"/>
              </a:endParaRPr>
            </a:p>
          </p:txBody>
        </p:sp>
        <p:sp>
          <p:nvSpPr>
            <p:cNvPr id="27" name="CustomShape 11">
              <a:extLst>
                <a:ext uri="{FF2B5EF4-FFF2-40B4-BE49-F238E27FC236}">
                  <a16:creationId xmlns:a16="http://schemas.microsoft.com/office/drawing/2014/main" id="{D66B6146-80FF-4A4D-A84E-4E4450B8EF15}"/>
                </a:ext>
              </a:extLst>
            </p:cNvPr>
            <p:cNvSpPr/>
            <p:nvPr/>
          </p:nvSpPr>
          <p:spPr>
            <a:xfrm>
              <a:off x="4252320" y="5885640"/>
              <a:ext cx="17179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400" b="0" i="0" u="none" strike="noStrike" kern="1200" cap="none" spc="-1" normalizeH="0" baseline="0" noProof="0">
                  <a:ln>
                    <a:noFill/>
                  </a:ln>
                  <a:solidFill>
                    <a:srgbClr val="000000"/>
                  </a:solidFill>
                  <a:effectLst/>
                  <a:uLnTx/>
                  <a:uFillTx/>
                  <a:latin typeface="Calibri"/>
                  <a:ea typeface="DejaVu Sans"/>
                </a:rPr>
                <a:t>Prefer not to say</a:t>
              </a:r>
              <a:endParaRPr kumimoji="0" lang="en-GB" sz="1400" b="0" i="0" u="none" strike="noStrike" kern="1200" cap="none" spc="-1" normalizeH="0" baseline="0" noProof="0">
                <a:ln>
                  <a:noFill/>
                </a:ln>
                <a:solidFill>
                  <a:prstClr val="black"/>
                </a:solidFill>
                <a:effectLst/>
                <a:uLnTx/>
                <a:uFillTx/>
                <a:latin typeface="Arial"/>
              </a:endParaRPr>
            </a:p>
          </p:txBody>
        </p:sp>
        <p:sp>
          <p:nvSpPr>
            <p:cNvPr id="28" name="CustomShape 12">
              <a:extLst>
                <a:ext uri="{FF2B5EF4-FFF2-40B4-BE49-F238E27FC236}">
                  <a16:creationId xmlns:a16="http://schemas.microsoft.com/office/drawing/2014/main" id="{94C3C223-C172-4EE4-8087-6BC234E6316C}"/>
                </a:ext>
              </a:extLst>
            </p:cNvPr>
            <p:cNvSpPr/>
            <p:nvPr/>
          </p:nvSpPr>
          <p:spPr>
            <a:xfrm>
              <a:off x="4252320" y="6151680"/>
              <a:ext cx="82332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US" sz="1600" b="1" i="0" u="none" strike="noStrike" kern="1200" cap="none" spc="-1" normalizeH="0" baseline="0" noProof="0">
                  <a:ln>
                    <a:noFill/>
                  </a:ln>
                  <a:solidFill>
                    <a:srgbClr val="000000"/>
                  </a:solidFill>
                  <a:effectLst/>
                  <a:uLnTx/>
                  <a:uFillTx/>
                  <a:latin typeface="Calibri"/>
                  <a:ea typeface="DejaVu Sans"/>
                </a:rPr>
                <a:t>2%</a:t>
              </a:r>
              <a:endParaRPr kumimoji="0" lang="en-GB" sz="1600" b="0" i="0" u="none" strike="noStrike" kern="1200" cap="none" spc="-1" normalizeH="0" baseline="0" noProof="0">
                <a:ln>
                  <a:noFill/>
                </a:ln>
                <a:solidFill>
                  <a:prstClr val="black"/>
                </a:solidFill>
                <a:effectLst/>
                <a:uLnTx/>
                <a:uFillTx/>
                <a:latin typeface="Arial"/>
              </a:endParaRPr>
            </a:p>
          </p:txBody>
        </p:sp>
      </p:grpSp>
      <p:sp>
        <p:nvSpPr>
          <p:cNvPr id="29" name="CustomShape 3">
            <a:extLst>
              <a:ext uri="{FF2B5EF4-FFF2-40B4-BE49-F238E27FC236}">
                <a16:creationId xmlns:a16="http://schemas.microsoft.com/office/drawing/2014/main" id="{27A43A76-0EA5-4CAC-9736-C5B3117A22FB}"/>
              </a:ext>
            </a:extLst>
          </p:cNvPr>
          <p:cNvSpPr/>
          <p:nvPr/>
        </p:nvSpPr>
        <p:spPr>
          <a:xfrm>
            <a:off x="1062000" y="3523762"/>
            <a:ext cx="198396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1" normalizeH="0" baseline="0" noProof="0">
                <a:ln>
                  <a:noFill/>
                </a:ln>
                <a:solidFill>
                  <a:srgbClr val="A6CE39"/>
                </a:solidFill>
                <a:effectLst/>
                <a:uLnTx/>
                <a:uFillTx/>
                <a:latin typeface="Calibri"/>
                <a:ea typeface="DejaVu Sans"/>
              </a:rPr>
              <a:t>Age Breakdown</a:t>
            </a:r>
            <a:endParaRPr kumimoji="0" lang="en-GB" sz="1800" b="0" i="0" u="none" strike="noStrike" kern="1200" cap="none" spc="-1" normalizeH="0" baseline="0" noProof="0">
              <a:ln>
                <a:noFill/>
              </a:ln>
              <a:solidFill>
                <a:prstClr val="black"/>
              </a:solidFill>
              <a:effectLst/>
              <a:uLnTx/>
              <a:uFillTx/>
              <a:latin typeface="Arial"/>
            </a:endParaRPr>
          </a:p>
        </p:txBody>
      </p:sp>
      <p:graphicFrame>
        <p:nvGraphicFramePr>
          <p:cNvPr id="30" name="Chart 29">
            <a:extLst>
              <a:ext uri="{FF2B5EF4-FFF2-40B4-BE49-F238E27FC236}">
                <a16:creationId xmlns:a16="http://schemas.microsoft.com/office/drawing/2014/main" id="{267213DA-2199-478C-A257-C10BA735B864}"/>
              </a:ext>
            </a:extLst>
          </p:cNvPr>
          <p:cNvGraphicFramePr>
            <a:graphicFrameLocks/>
          </p:cNvGraphicFramePr>
          <p:nvPr>
            <p:extLst>
              <p:ext uri="{D42A27DB-BD31-4B8C-83A1-F6EECF244321}">
                <p14:modId xmlns:p14="http://schemas.microsoft.com/office/powerpoint/2010/main" val="578378578"/>
              </p:ext>
            </p:extLst>
          </p:nvPr>
        </p:nvGraphicFramePr>
        <p:xfrm>
          <a:off x="1062001" y="3986796"/>
          <a:ext cx="5033999" cy="1924214"/>
        </p:xfrm>
        <a:graphic>
          <a:graphicData uri="http://schemas.openxmlformats.org/drawingml/2006/chart">
            <c:chart xmlns:c="http://schemas.openxmlformats.org/drawingml/2006/chart" xmlns:r="http://schemas.openxmlformats.org/officeDocument/2006/relationships" r:id="rId7"/>
          </a:graphicData>
        </a:graphic>
      </p:graphicFrame>
      <p:grpSp>
        <p:nvGrpSpPr>
          <p:cNvPr id="31" name="Group 30">
            <a:extLst>
              <a:ext uri="{FF2B5EF4-FFF2-40B4-BE49-F238E27FC236}">
                <a16:creationId xmlns:a16="http://schemas.microsoft.com/office/drawing/2014/main" id="{83D47B27-CF2E-416F-AA0B-808B5B80ADFA}"/>
              </a:ext>
            </a:extLst>
          </p:cNvPr>
          <p:cNvGrpSpPr/>
          <p:nvPr/>
        </p:nvGrpSpPr>
        <p:grpSpPr>
          <a:xfrm>
            <a:off x="6478832" y="1528618"/>
            <a:ext cx="5603040" cy="4520160"/>
            <a:chOff x="6223680" y="1983960"/>
            <a:chExt cx="5603040" cy="4520160"/>
          </a:xfrm>
        </p:grpSpPr>
        <p:sp>
          <p:nvSpPr>
            <p:cNvPr id="32" name="CustomShape 13">
              <a:extLst>
                <a:ext uri="{FF2B5EF4-FFF2-40B4-BE49-F238E27FC236}">
                  <a16:creationId xmlns:a16="http://schemas.microsoft.com/office/drawing/2014/main" id="{04B4349A-EBB4-48C7-866B-DD4A6AFEDACA}"/>
                </a:ext>
              </a:extLst>
            </p:cNvPr>
            <p:cNvSpPr/>
            <p:nvPr/>
          </p:nvSpPr>
          <p:spPr>
            <a:xfrm>
              <a:off x="6223680" y="1983960"/>
              <a:ext cx="214416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1" normalizeH="0" baseline="0" noProof="0">
                  <a:ln>
                    <a:noFill/>
                  </a:ln>
                  <a:solidFill>
                    <a:srgbClr val="A6CE39"/>
                  </a:solidFill>
                  <a:effectLst/>
                  <a:uLnTx/>
                  <a:uFillTx/>
                  <a:latin typeface="Calibri"/>
                  <a:ea typeface="DejaVu Sans"/>
                </a:rPr>
                <a:t>Ethnicity breakdown</a:t>
              </a:r>
              <a:r>
                <a:rPr kumimoji="0" lang="en-GB" sz="1800" b="0" i="0" u="none" strike="noStrike" kern="1200" cap="none" spc="-1" normalizeH="0" baseline="0" noProof="0">
                  <a:ln>
                    <a:noFill/>
                  </a:ln>
                  <a:solidFill>
                    <a:srgbClr val="A6CE39"/>
                  </a:solidFill>
                  <a:effectLst/>
                  <a:uLnTx/>
                  <a:uFillTx/>
                  <a:latin typeface="Calibri"/>
                  <a:ea typeface="DejaVu Sans"/>
                </a:rPr>
                <a:t> </a:t>
              </a:r>
              <a:endParaRPr kumimoji="0" lang="en-GB" sz="1800" b="0" i="0" u="none" strike="noStrike" kern="1200" cap="none" spc="-1" normalizeH="0" baseline="0" noProof="0">
                <a:ln>
                  <a:noFill/>
                </a:ln>
                <a:solidFill>
                  <a:prstClr val="black"/>
                </a:solidFill>
                <a:effectLst/>
                <a:uLnTx/>
                <a:uFillTx/>
                <a:latin typeface="Arial"/>
              </a:endParaRPr>
            </a:p>
          </p:txBody>
        </p:sp>
        <p:sp>
          <p:nvSpPr>
            <p:cNvPr id="33" name="CustomShape 14">
              <a:extLst>
                <a:ext uri="{FF2B5EF4-FFF2-40B4-BE49-F238E27FC236}">
                  <a16:creationId xmlns:a16="http://schemas.microsoft.com/office/drawing/2014/main" id="{A3542592-304F-4D5C-979E-3951D069A745}"/>
                </a:ext>
              </a:extLst>
            </p:cNvPr>
            <p:cNvSpPr/>
            <p:nvPr/>
          </p:nvSpPr>
          <p:spPr>
            <a:xfrm>
              <a:off x="6223680" y="249336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88% </a:t>
              </a:r>
              <a:endParaRPr kumimoji="0" lang="en-GB" sz="2400" b="0" i="0" u="none" strike="noStrike" kern="1200" cap="none" spc="-1" normalizeH="0" baseline="0" noProof="0">
                <a:ln>
                  <a:noFill/>
                </a:ln>
                <a:solidFill>
                  <a:prstClr val="black"/>
                </a:solidFill>
                <a:effectLst/>
                <a:uLnTx/>
                <a:uFillTx/>
                <a:latin typeface="Arial"/>
              </a:endParaRPr>
            </a:p>
          </p:txBody>
        </p:sp>
        <p:sp>
          <p:nvSpPr>
            <p:cNvPr id="34" name="CustomShape 15">
              <a:extLst>
                <a:ext uri="{FF2B5EF4-FFF2-40B4-BE49-F238E27FC236}">
                  <a16:creationId xmlns:a16="http://schemas.microsoft.com/office/drawing/2014/main" id="{A7486828-D134-4978-8D3B-AF0E46DE9D87}"/>
                </a:ext>
              </a:extLst>
            </p:cNvPr>
            <p:cNvSpPr/>
            <p:nvPr/>
          </p:nvSpPr>
          <p:spPr>
            <a:xfrm>
              <a:off x="6976080" y="2482560"/>
              <a:ext cx="4480477" cy="532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White - English / Welsh / Scottish / Northern Irish / British, Irish, Gypsy or Irish Traveller, Any other White  background. </a:t>
              </a:r>
              <a:endParaRPr kumimoji="0" lang="en-GB" sz="1400" b="0" i="0" u="none" strike="noStrike" kern="1200" cap="none" spc="-1" normalizeH="0" baseline="0" noProof="0">
                <a:ln>
                  <a:noFill/>
                </a:ln>
                <a:solidFill>
                  <a:prstClr val="black"/>
                </a:solidFill>
                <a:effectLst/>
                <a:uLnTx/>
                <a:uFillTx/>
                <a:latin typeface="Arial"/>
              </a:endParaRPr>
            </a:p>
          </p:txBody>
        </p:sp>
        <p:sp>
          <p:nvSpPr>
            <p:cNvPr id="35" name="CustomShape 16">
              <a:extLst>
                <a:ext uri="{FF2B5EF4-FFF2-40B4-BE49-F238E27FC236}">
                  <a16:creationId xmlns:a16="http://schemas.microsoft.com/office/drawing/2014/main" id="{4285034A-B611-48BE-80C2-296C897B45A9}"/>
                </a:ext>
              </a:extLst>
            </p:cNvPr>
            <p:cNvSpPr/>
            <p:nvPr/>
          </p:nvSpPr>
          <p:spPr>
            <a:xfrm>
              <a:off x="6976080" y="3203640"/>
              <a:ext cx="4283106" cy="7563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Mixed / Multiple ethnic groups - White and Black Caribbean, White and Black African, White and Asian, Any other Mixed / Multiple ethnic background </a:t>
              </a:r>
              <a:endParaRPr kumimoji="0" lang="en-GB" sz="1400" b="0" i="0" u="none" strike="noStrike" kern="1200" cap="none" spc="-1" normalizeH="0" baseline="0" noProof="0">
                <a:ln>
                  <a:noFill/>
                </a:ln>
                <a:solidFill>
                  <a:prstClr val="black"/>
                </a:solidFill>
                <a:effectLst/>
                <a:uLnTx/>
                <a:uFillTx/>
                <a:latin typeface="Arial"/>
              </a:endParaRPr>
            </a:p>
          </p:txBody>
        </p:sp>
        <p:sp>
          <p:nvSpPr>
            <p:cNvPr id="36" name="CustomShape 17">
              <a:extLst>
                <a:ext uri="{FF2B5EF4-FFF2-40B4-BE49-F238E27FC236}">
                  <a16:creationId xmlns:a16="http://schemas.microsoft.com/office/drawing/2014/main" id="{11414FC6-EF03-4AB1-A51E-15CE881968EC}"/>
                </a:ext>
              </a:extLst>
            </p:cNvPr>
            <p:cNvSpPr/>
            <p:nvPr/>
          </p:nvSpPr>
          <p:spPr>
            <a:xfrm>
              <a:off x="6976080" y="4149000"/>
              <a:ext cx="4549680" cy="30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Asian / Asian British - Indian, Pakistani, Bangladeshi, Chinese </a:t>
              </a:r>
              <a:endParaRPr kumimoji="0" lang="en-GB" sz="1400" b="0" i="0" u="none" strike="noStrike" kern="1200" cap="none" spc="-1" normalizeH="0" baseline="0" noProof="0">
                <a:ln>
                  <a:noFill/>
                </a:ln>
                <a:solidFill>
                  <a:prstClr val="black"/>
                </a:solidFill>
                <a:effectLst/>
                <a:uLnTx/>
                <a:uFillTx/>
                <a:latin typeface="Arial"/>
              </a:endParaRPr>
            </a:p>
          </p:txBody>
        </p:sp>
        <p:sp>
          <p:nvSpPr>
            <p:cNvPr id="37" name="CustomShape 18">
              <a:extLst>
                <a:ext uri="{FF2B5EF4-FFF2-40B4-BE49-F238E27FC236}">
                  <a16:creationId xmlns:a16="http://schemas.microsoft.com/office/drawing/2014/main" id="{F983C481-E71D-4F4E-A62A-3B4F2A810928}"/>
                </a:ext>
              </a:extLst>
            </p:cNvPr>
            <p:cNvSpPr/>
            <p:nvPr/>
          </p:nvSpPr>
          <p:spPr>
            <a:xfrm>
              <a:off x="6976080" y="4645800"/>
              <a:ext cx="4480477" cy="800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Any other Asian background - Black / African / Caribbean / Black British African Caribbean, Any other Black / African / Caribbean background</a:t>
              </a:r>
              <a:endParaRPr kumimoji="0" lang="en-GB" sz="1400" b="0" i="0" u="none" strike="noStrike" kern="1200" cap="none" spc="-1" normalizeH="0" baseline="0" noProof="0">
                <a:ln>
                  <a:noFill/>
                </a:ln>
                <a:solidFill>
                  <a:prstClr val="black"/>
                </a:solidFill>
                <a:effectLst/>
                <a:uLnTx/>
                <a:uFillTx/>
                <a:latin typeface="Arial"/>
              </a:endParaRPr>
            </a:p>
          </p:txBody>
        </p:sp>
        <p:sp>
          <p:nvSpPr>
            <p:cNvPr id="38" name="CustomShape 19">
              <a:extLst>
                <a:ext uri="{FF2B5EF4-FFF2-40B4-BE49-F238E27FC236}">
                  <a16:creationId xmlns:a16="http://schemas.microsoft.com/office/drawing/2014/main" id="{62D50D58-6954-4F92-AC51-95F5AB73CAB1}"/>
                </a:ext>
              </a:extLst>
            </p:cNvPr>
            <p:cNvSpPr/>
            <p:nvPr/>
          </p:nvSpPr>
          <p:spPr>
            <a:xfrm>
              <a:off x="6976080" y="5635080"/>
              <a:ext cx="4850640" cy="30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Other ethnic group - Arab, Any other ethnic group </a:t>
              </a:r>
              <a:endParaRPr kumimoji="0" lang="en-GB" sz="1400" b="0" i="0" u="none" strike="noStrike" kern="1200" cap="none" spc="-1" normalizeH="0" baseline="0" noProof="0">
                <a:ln>
                  <a:noFill/>
                </a:ln>
                <a:solidFill>
                  <a:prstClr val="black"/>
                </a:solidFill>
                <a:effectLst/>
                <a:uLnTx/>
                <a:uFillTx/>
                <a:latin typeface="Arial"/>
              </a:endParaRPr>
            </a:p>
          </p:txBody>
        </p:sp>
        <p:sp>
          <p:nvSpPr>
            <p:cNvPr id="39" name="CustomShape 20">
              <a:extLst>
                <a:ext uri="{FF2B5EF4-FFF2-40B4-BE49-F238E27FC236}">
                  <a16:creationId xmlns:a16="http://schemas.microsoft.com/office/drawing/2014/main" id="{263D55B9-2660-46A6-B672-839771451473}"/>
                </a:ext>
              </a:extLst>
            </p:cNvPr>
            <p:cNvSpPr/>
            <p:nvPr/>
          </p:nvSpPr>
          <p:spPr>
            <a:xfrm>
              <a:off x="6976080" y="6132240"/>
              <a:ext cx="4850640" cy="308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120000"/>
                </a:lnSpc>
                <a:spcBef>
                  <a:spcPts val="1001"/>
                </a:spcBef>
                <a:spcAft>
                  <a:spcPts val="0"/>
                </a:spcAft>
                <a:buClrTx/>
                <a:buSzTx/>
                <a:buFontTx/>
                <a:buNone/>
                <a:tabLst>
                  <a:tab pos="0" algn="l"/>
                </a:tabLst>
                <a:defRPr/>
              </a:pPr>
              <a:r>
                <a:rPr kumimoji="0" lang="en-GB" sz="1400" b="0" i="0" u="none" strike="noStrike" kern="1200" cap="none" spc="-1" normalizeH="0" baseline="0" noProof="0">
                  <a:ln>
                    <a:noFill/>
                  </a:ln>
                  <a:solidFill>
                    <a:srgbClr val="000000"/>
                  </a:solidFill>
                  <a:effectLst/>
                  <a:uLnTx/>
                  <a:uFillTx/>
                  <a:latin typeface="Calibri"/>
                  <a:ea typeface="DejaVu Sans"/>
                </a:rPr>
                <a:t>Prefer not to say </a:t>
              </a:r>
              <a:endParaRPr kumimoji="0" lang="en-GB" sz="1400" b="0" i="0" u="none" strike="noStrike" kern="1200" cap="none" spc="-1" normalizeH="0" baseline="0" noProof="0">
                <a:ln>
                  <a:noFill/>
                </a:ln>
                <a:solidFill>
                  <a:prstClr val="black"/>
                </a:solidFill>
                <a:effectLst/>
                <a:uLnTx/>
                <a:uFillTx/>
                <a:latin typeface="Arial"/>
              </a:endParaRPr>
            </a:p>
          </p:txBody>
        </p:sp>
        <p:sp>
          <p:nvSpPr>
            <p:cNvPr id="40" name="CustomShape 21">
              <a:extLst>
                <a:ext uri="{FF2B5EF4-FFF2-40B4-BE49-F238E27FC236}">
                  <a16:creationId xmlns:a16="http://schemas.microsoft.com/office/drawing/2014/main" id="{64C78122-455B-438C-85DB-463ECD8EF4F3}"/>
                </a:ext>
              </a:extLst>
            </p:cNvPr>
            <p:cNvSpPr/>
            <p:nvPr/>
          </p:nvSpPr>
          <p:spPr>
            <a:xfrm>
              <a:off x="6223680" y="324432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5% </a:t>
              </a:r>
              <a:endParaRPr kumimoji="0" lang="en-GB" sz="2400" b="0" i="0" u="none" strike="noStrike" kern="1200" cap="none" spc="-1" normalizeH="0" baseline="0" noProof="0">
                <a:ln>
                  <a:noFill/>
                </a:ln>
                <a:solidFill>
                  <a:prstClr val="black"/>
                </a:solidFill>
                <a:effectLst/>
                <a:uLnTx/>
                <a:uFillTx/>
                <a:latin typeface="Arial"/>
              </a:endParaRPr>
            </a:p>
          </p:txBody>
        </p:sp>
        <p:sp>
          <p:nvSpPr>
            <p:cNvPr id="41" name="CustomShape 22">
              <a:extLst>
                <a:ext uri="{FF2B5EF4-FFF2-40B4-BE49-F238E27FC236}">
                  <a16:creationId xmlns:a16="http://schemas.microsoft.com/office/drawing/2014/main" id="{14AF748C-CBF3-4203-A0DA-723CD36C668B}"/>
                </a:ext>
              </a:extLst>
            </p:cNvPr>
            <p:cNvSpPr/>
            <p:nvPr/>
          </p:nvSpPr>
          <p:spPr>
            <a:xfrm>
              <a:off x="6223680" y="413712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4% </a:t>
              </a:r>
              <a:endParaRPr kumimoji="0" lang="en-GB" sz="2400" b="0" i="0" u="none" strike="noStrike" kern="1200" cap="none" spc="-1" normalizeH="0" baseline="0" noProof="0">
                <a:ln>
                  <a:noFill/>
                </a:ln>
                <a:solidFill>
                  <a:prstClr val="black"/>
                </a:solidFill>
                <a:effectLst/>
                <a:uLnTx/>
                <a:uFillTx/>
                <a:latin typeface="Arial"/>
              </a:endParaRPr>
            </a:p>
          </p:txBody>
        </p:sp>
        <p:sp>
          <p:nvSpPr>
            <p:cNvPr id="42" name="CustomShape 23">
              <a:extLst>
                <a:ext uri="{FF2B5EF4-FFF2-40B4-BE49-F238E27FC236}">
                  <a16:creationId xmlns:a16="http://schemas.microsoft.com/office/drawing/2014/main" id="{C1FB908C-8A8E-47A0-8CB1-BD95DD3536F4}"/>
                </a:ext>
              </a:extLst>
            </p:cNvPr>
            <p:cNvSpPr/>
            <p:nvPr/>
          </p:nvSpPr>
          <p:spPr>
            <a:xfrm>
              <a:off x="6223680" y="468108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1% </a:t>
              </a:r>
              <a:endParaRPr kumimoji="0" lang="en-GB" sz="2400" b="0" i="0" u="none" strike="noStrike" kern="1200" cap="none" spc="-1" normalizeH="0" baseline="0" noProof="0">
                <a:ln>
                  <a:noFill/>
                </a:ln>
                <a:solidFill>
                  <a:prstClr val="black"/>
                </a:solidFill>
                <a:effectLst/>
                <a:uLnTx/>
                <a:uFillTx/>
                <a:latin typeface="Arial"/>
              </a:endParaRPr>
            </a:p>
          </p:txBody>
        </p:sp>
        <p:sp>
          <p:nvSpPr>
            <p:cNvPr id="43" name="CustomShape 24">
              <a:extLst>
                <a:ext uri="{FF2B5EF4-FFF2-40B4-BE49-F238E27FC236}">
                  <a16:creationId xmlns:a16="http://schemas.microsoft.com/office/drawing/2014/main" id="{E0E53913-CB17-47B1-ACDE-6BE2C85B38A7}"/>
                </a:ext>
              </a:extLst>
            </p:cNvPr>
            <p:cNvSpPr/>
            <p:nvPr/>
          </p:nvSpPr>
          <p:spPr>
            <a:xfrm>
              <a:off x="6223680" y="5630040"/>
              <a:ext cx="79956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1% </a:t>
              </a:r>
              <a:endParaRPr kumimoji="0" lang="en-GB" sz="2400" b="0" i="0" u="none" strike="noStrike" kern="1200" cap="none" spc="-1" normalizeH="0" baseline="0" noProof="0">
                <a:ln>
                  <a:noFill/>
                </a:ln>
                <a:solidFill>
                  <a:prstClr val="black"/>
                </a:solidFill>
                <a:effectLst/>
                <a:uLnTx/>
                <a:uFillTx/>
                <a:latin typeface="Arial"/>
              </a:endParaRPr>
            </a:p>
          </p:txBody>
        </p:sp>
        <p:sp>
          <p:nvSpPr>
            <p:cNvPr id="44" name="CustomShape 25">
              <a:extLst>
                <a:ext uri="{FF2B5EF4-FFF2-40B4-BE49-F238E27FC236}">
                  <a16:creationId xmlns:a16="http://schemas.microsoft.com/office/drawing/2014/main" id="{23B04977-5B9F-4AE5-B553-B8631C72BC64}"/>
                </a:ext>
              </a:extLst>
            </p:cNvPr>
            <p:cNvSpPr/>
            <p:nvPr/>
          </p:nvSpPr>
          <p:spPr>
            <a:xfrm>
              <a:off x="6223680" y="6137280"/>
              <a:ext cx="1089000" cy="3668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1001"/>
                </a:spcBef>
                <a:spcAft>
                  <a:spcPts val="0"/>
                </a:spcAft>
                <a:buClrTx/>
                <a:buSzTx/>
                <a:buFontTx/>
                <a:buNone/>
                <a:tabLst>
                  <a:tab pos="0" algn="l"/>
                </a:tabLst>
                <a:defRPr/>
              </a:pPr>
              <a:r>
                <a:rPr kumimoji="0" lang="en-GB" sz="2400" b="1" i="0" u="none" strike="noStrike" kern="1200" cap="none" spc="-1" normalizeH="0" baseline="0" noProof="0">
                  <a:ln>
                    <a:noFill/>
                  </a:ln>
                  <a:solidFill>
                    <a:srgbClr val="008BD2"/>
                  </a:solidFill>
                  <a:effectLst/>
                  <a:uLnTx/>
                  <a:uFillTx/>
                  <a:latin typeface="Calibri"/>
                  <a:ea typeface="DejaVu Sans"/>
                </a:rPr>
                <a:t>2% </a:t>
              </a:r>
              <a:endParaRPr kumimoji="0" lang="en-GB" sz="2400" b="0" i="0" u="none" strike="noStrike" kern="1200" cap="none" spc="-1" normalizeH="0" baseline="0" noProof="0">
                <a:ln>
                  <a:noFill/>
                </a:ln>
                <a:solidFill>
                  <a:prstClr val="black"/>
                </a:solidFill>
                <a:effectLst/>
                <a:uLnTx/>
                <a:uFillTx/>
                <a:latin typeface="Arial"/>
              </a:endParaRPr>
            </a:p>
          </p:txBody>
        </p:sp>
      </p:grpSp>
      <p:sp>
        <p:nvSpPr>
          <p:cNvPr id="45" name="CustomShape 5">
            <a:extLst>
              <a:ext uri="{FF2B5EF4-FFF2-40B4-BE49-F238E27FC236}">
                <a16:creationId xmlns:a16="http://schemas.microsoft.com/office/drawing/2014/main" id="{A36E3E1C-A6DF-4292-8ED5-0FDFE5E249FE}"/>
              </a:ext>
            </a:extLst>
          </p:cNvPr>
          <p:cNvSpPr/>
          <p:nvPr/>
        </p:nvSpPr>
        <p:spPr>
          <a:xfrm>
            <a:off x="1373021" y="6022757"/>
            <a:ext cx="4867496" cy="58904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200" b="0" strike="noStrike" spc="-1">
                <a:solidFill>
                  <a:srgbClr val="000000"/>
                </a:solidFill>
                <a:latin typeface="Calibri"/>
                <a:ea typeface="DejaVu Sans"/>
              </a:rPr>
              <a:t>All ages and five ethnicities across school are represented in the survey (2% preferred not to say).</a:t>
            </a:r>
            <a:r>
              <a:rPr lang="en-GB" sz="1200" spc="-1">
                <a:solidFill>
                  <a:srgbClr val="000000"/>
                </a:solidFill>
                <a:latin typeface="Calibri"/>
                <a:ea typeface="DejaVu Sans"/>
              </a:rPr>
              <a:t> </a:t>
            </a:r>
            <a:r>
              <a:rPr lang="en-GB" sz="1200" b="0" strike="noStrike" spc="-1">
                <a:solidFill>
                  <a:srgbClr val="000000"/>
                </a:solidFill>
                <a:latin typeface="Calibri"/>
                <a:ea typeface="DejaVu Sans"/>
              </a:rPr>
              <a:t> The ages most represented were students aged 17 years then students aged 13 years. More </a:t>
            </a:r>
            <a:r>
              <a:rPr lang="en-GB" sz="1200" spc="-1">
                <a:solidFill>
                  <a:srgbClr val="000000"/>
                </a:solidFill>
                <a:latin typeface="Calibri"/>
                <a:ea typeface="DejaVu Sans"/>
              </a:rPr>
              <a:t>females </a:t>
            </a:r>
            <a:r>
              <a:rPr lang="en-GB" sz="1200" b="0" strike="noStrike" spc="-1">
                <a:solidFill>
                  <a:srgbClr val="000000"/>
                </a:solidFill>
                <a:latin typeface="Calibri"/>
                <a:ea typeface="DejaVu Sans"/>
              </a:rPr>
              <a:t>responded than others.</a:t>
            </a:r>
            <a:r>
              <a:rPr lang="en-GB" sz="1200" spc="-1">
                <a:solidFill>
                  <a:srgbClr val="000000"/>
                </a:solidFill>
                <a:latin typeface="Calibri"/>
                <a:ea typeface="DejaVu Sans"/>
              </a:rPr>
              <a:t> </a:t>
            </a:r>
            <a:endParaRPr lang="en-GB" sz="1200" b="0" strike="noStrike" spc="-1">
              <a:latin typeface="Arial"/>
            </a:endParaRPr>
          </a:p>
        </p:txBody>
      </p:sp>
      <p:sp>
        <p:nvSpPr>
          <p:cNvPr id="46" name="CustomShape 6">
            <a:extLst>
              <a:ext uri="{FF2B5EF4-FFF2-40B4-BE49-F238E27FC236}">
                <a16:creationId xmlns:a16="http://schemas.microsoft.com/office/drawing/2014/main" id="{B168AC45-A8EE-41DC-9A29-F6DBCBA9A23B}"/>
              </a:ext>
            </a:extLst>
          </p:cNvPr>
          <p:cNvSpPr/>
          <p:nvPr/>
        </p:nvSpPr>
        <p:spPr>
          <a:xfrm>
            <a:off x="1204686" y="6016577"/>
            <a:ext cx="103680" cy="601404"/>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Tree>
    <p:extLst>
      <p:ext uri="{BB962C8B-B14F-4D97-AF65-F5344CB8AC3E}">
        <p14:creationId xmlns:p14="http://schemas.microsoft.com/office/powerpoint/2010/main" val="434645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0D513-EDA5-1C45-94A7-29154CA4832C}"/>
              </a:ext>
            </a:extLst>
          </p:cNvPr>
          <p:cNvSpPr>
            <a:spLocks noGrp="1"/>
          </p:cNvSpPr>
          <p:nvPr>
            <p:ph type="title"/>
          </p:nvPr>
        </p:nvSpPr>
        <p:spPr>
          <a:xfrm>
            <a:off x="855784" y="365125"/>
            <a:ext cx="8847509" cy="1325563"/>
          </a:xfrm>
        </p:spPr>
        <p:txBody>
          <a:bodyPr/>
          <a:lstStyle/>
          <a:p>
            <a:r>
              <a:rPr lang="en-GB" b="1">
                <a:solidFill>
                  <a:srgbClr val="008BD2"/>
                </a:solidFill>
                <a:latin typeface="Calibri" panose="020F0502020204030204" pitchFamily="34" charset="0"/>
                <a:cs typeface="Calibri" panose="020F0502020204030204" pitchFamily="34" charset="0"/>
              </a:rPr>
              <a:t>What is most important to students now?</a:t>
            </a:r>
            <a:endParaRPr lang="en-US" b="1">
              <a:solidFill>
                <a:srgbClr val="008BD2"/>
              </a:solidFill>
              <a:latin typeface="Calibri" panose="020F0502020204030204" pitchFamily="34" charset="0"/>
              <a:cs typeface="Calibri" panose="020F0502020204030204" pitchFamily="34" charset="0"/>
            </a:endParaRPr>
          </a:p>
        </p:txBody>
      </p:sp>
      <p:sp>
        <p:nvSpPr>
          <p:cNvPr id="13" name="CustomShape 2">
            <a:extLst>
              <a:ext uri="{FF2B5EF4-FFF2-40B4-BE49-F238E27FC236}">
                <a16:creationId xmlns:a16="http://schemas.microsoft.com/office/drawing/2014/main" id="{16546677-362D-40ED-8514-793C6B8CDBE8}"/>
              </a:ext>
            </a:extLst>
          </p:cNvPr>
          <p:cNvSpPr/>
          <p:nvPr/>
        </p:nvSpPr>
        <p:spPr>
          <a:xfrm>
            <a:off x="7518400" y="2004794"/>
            <a:ext cx="3809781" cy="469157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15000"/>
              </a:lnSpc>
            </a:pPr>
            <a:r>
              <a:rPr lang="en-GB" sz="1400" b="0" strike="noStrike" spc="-1">
                <a:solidFill>
                  <a:srgbClr val="000000"/>
                </a:solidFill>
                <a:latin typeface="Calibri" panose="020F0502020204030204" pitchFamily="34" charset="0"/>
                <a:ea typeface="Times New Roman"/>
                <a:cs typeface="Calibri" panose="020F0502020204030204" pitchFamily="34" charset="0"/>
              </a:rPr>
              <a:t>When students were given choices about what is important to them right now,</a:t>
            </a:r>
            <a:r>
              <a:rPr lang="en-GB" sz="1400" b="1" strike="noStrike" spc="-1">
                <a:solidFill>
                  <a:srgbClr val="000000"/>
                </a:solidFill>
                <a:latin typeface="Calibri" panose="020F0502020204030204" pitchFamily="34" charset="0"/>
                <a:ea typeface="Times New Roman"/>
                <a:cs typeface="Calibri" panose="020F0502020204030204" pitchFamily="34" charset="0"/>
              </a:rPr>
              <a:t> two clear priorities emerged: friends and family (75%); education (72%).  </a:t>
            </a:r>
            <a:r>
              <a:rPr lang="en-GB" sz="1400" b="0" strike="noStrike" spc="-1">
                <a:solidFill>
                  <a:srgbClr val="000000"/>
                </a:solidFill>
                <a:latin typeface="Calibri" panose="020F0502020204030204" pitchFamily="34" charset="0"/>
                <a:ea typeface="Times New Roman"/>
                <a:cs typeface="Calibri" panose="020F0502020204030204" pitchFamily="34" charset="0"/>
              </a:rPr>
              <a:t>Other priorities are shown in the graph (left).  </a:t>
            </a:r>
            <a:endParaRPr lang="en-GB" sz="1400" b="0" strike="noStrike" spc="-1">
              <a:latin typeface="Calibri" panose="020F0502020204030204" pitchFamily="34" charset="0"/>
              <a:cs typeface="Calibri" panose="020F0502020204030204" pitchFamily="34" charset="0"/>
            </a:endParaRPr>
          </a:p>
          <a:p>
            <a:pPr>
              <a:lnSpc>
                <a:spcPct val="115000"/>
              </a:lnSpc>
            </a:pPr>
            <a:endParaRPr lang="en-GB" sz="1400" b="0" strike="noStrike" spc="-1">
              <a:latin typeface="Calibri" panose="020F0502020204030204" pitchFamily="34" charset="0"/>
              <a:cs typeface="Calibri" panose="020F0502020204030204" pitchFamily="34" charset="0"/>
            </a:endParaRPr>
          </a:p>
          <a:p>
            <a:pPr>
              <a:lnSpc>
                <a:spcPct val="115000"/>
              </a:lnSpc>
            </a:pPr>
            <a:r>
              <a:rPr lang="en-GB" sz="1400" b="0" strike="noStrike" spc="-1">
                <a:solidFill>
                  <a:srgbClr val="000000"/>
                </a:solidFill>
                <a:latin typeface="Calibri" panose="020F0502020204030204" pitchFamily="34" charset="0"/>
                <a:ea typeface="Times New Roman"/>
                <a:cs typeface="Calibri" panose="020F0502020204030204" pitchFamily="34" charset="0"/>
              </a:rPr>
              <a:t>As the survey was carried out during COVID students were asked if the pandemic has changed how they think about what’s important to them.  Students said:</a:t>
            </a:r>
            <a:endParaRPr lang="en-GB" sz="1400" b="0" strike="noStrike" spc="-1">
              <a:latin typeface="Calibri" panose="020F0502020204030204" pitchFamily="34" charset="0"/>
              <a:cs typeface="Calibri" panose="020F0502020204030204" pitchFamily="34" charset="0"/>
            </a:endParaRPr>
          </a:p>
          <a:p>
            <a:pPr>
              <a:lnSpc>
                <a:spcPct val="115000"/>
              </a:lnSpc>
            </a:pPr>
            <a:endParaRPr lang="en-GB" sz="1400" b="0" strike="noStrike" spc="-1">
              <a:latin typeface="Calibri" panose="020F0502020204030204" pitchFamily="34" charset="0"/>
              <a:cs typeface="Calibri" panose="020F0502020204030204" pitchFamily="34" charset="0"/>
            </a:endParaRPr>
          </a:p>
          <a:p>
            <a:pPr marL="228600" indent="-225360">
              <a:lnSpc>
                <a:spcPct val="115000"/>
              </a:lnSpc>
              <a:buClr>
                <a:srgbClr val="A6CE39"/>
              </a:buClr>
              <a:buFont typeface="Arial"/>
              <a:buChar char="•"/>
            </a:pPr>
            <a:r>
              <a:rPr lang="en-GB" sz="1400" b="0" strike="noStrike" spc="-1">
                <a:solidFill>
                  <a:srgbClr val="000000"/>
                </a:solidFill>
                <a:latin typeface="Calibri" panose="020F0502020204030204" pitchFamily="34" charset="0"/>
                <a:ea typeface="Times New Roman"/>
                <a:cs typeface="Calibri" panose="020F0502020204030204" pitchFamily="34" charset="0"/>
              </a:rPr>
              <a:t>The greatest changes have been thinking about health and wellbeing (85% said ‘more important’) and friends and family (83% said this was ‘more important’ to them). </a:t>
            </a:r>
            <a:endParaRPr lang="en-GB" sz="1400" b="0" strike="noStrike" spc="-1">
              <a:latin typeface="Calibri" panose="020F0502020204030204" pitchFamily="34" charset="0"/>
              <a:cs typeface="Calibri" panose="020F0502020204030204" pitchFamily="34" charset="0"/>
            </a:endParaRPr>
          </a:p>
          <a:p>
            <a:pPr marL="228600" indent="-225360">
              <a:lnSpc>
                <a:spcPct val="115000"/>
              </a:lnSpc>
              <a:spcBef>
                <a:spcPts val="600"/>
              </a:spcBef>
              <a:buClr>
                <a:srgbClr val="A6CE39"/>
              </a:buClr>
              <a:buFont typeface="Arial"/>
              <a:buChar char="•"/>
            </a:pPr>
            <a:r>
              <a:rPr lang="en-GB" sz="1400" b="0" strike="noStrike" spc="-1">
                <a:solidFill>
                  <a:srgbClr val="000000"/>
                </a:solidFill>
                <a:latin typeface="Calibri" panose="020F0502020204030204" pitchFamily="34" charset="0"/>
                <a:ea typeface="Times New Roman"/>
                <a:cs typeface="Calibri" panose="020F0502020204030204" pitchFamily="34" charset="0"/>
              </a:rPr>
              <a:t>Education (61%) and the economy (47%) have also been thought of as, ‘more important’.</a:t>
            </a:r>
            <a:endParaRPr lang="en-GB" sz="1400" b="0" strike="noStrike" spc="-1">
              <a:latin typeface="Calibri" panose="020F0502020204030204" pitchFamily="34" charset="0"/>
              <a:cs typeface="Calibri" panose="020F0502020204030204" pitchFamily="34" charset="0"/>
            </a:endParaRPr>
          </a:p>
        </p:txBody>
      </p:sp>
      <p:graphicFrame>
        <p:nvGraphicFramePr>
          <p:cNvPr id="9" name="Chart 8">
            <a:extLst>
              <a:ext uri="{FF2B5EF4-FFF2-40B4-BE49-F238E27FC236}">
                <a16:creationId xmlns:a16="http://schemas.microsoft.com/office/drawing/2014/main" id="{7EC783F2-1526-4F99-BC3B-D0B9DB1DFC3F}"/>
              </a:ext>
            </a:extLst>
          </p:cNvPr>
          <p:cNvGraphicFramePr>
            <a:graphicFrameLocks/>
          </p:cNvGraphicFramePr>
          <p:nvPr>
            <p:extLst>
              <p:ext uri="{D42A27DB-BD31-4B8C-83A1-F6EECF244321}">
                <p14:modId xmlns:p14="http://schemas.microsoft.com/office/powerpoint/2010/main" val="2091332374"/>
              </p:ext>
            </p:extLst>
          </p:nvPr>
        </p:nvGraphicFramePr>
        <p:xfrm>
          <a:off x="855784" y="2004795"/>
          <a:ext cx="6265451" cy="4488080"/>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1">
            <a:extLst>
              <a:ext uri="{FF2B5EF4-FFF2-40B4-BE49-F238E27FC236}">
                <a16:creationId xmlns:a16="http://schemas.microsoft.com/office/drawing/2014/main" id="{8D49C913-9D84-4E94-AD26-6BDF3A0AE9A6}"/>
              </a:ext>
            </a:extLst>
          </p:cNvPr>
          <p:cNvPicPr>
            <a:picLocks noChangeAspect="1"/>
          </p:cNvPicPr>
          <p:nvPr/>
        </p:nvPicPr>
        <p:blipFill>
          <a:blip r:embed="rId4"/>
          <a:stretch>
            <a:fillRect/>
          </a:stretch>
        </p:blipFill>
        <p:spPr>
          <a:xfrm>
            <a:off x="5408848" y="4026831"/>
            <a:ext cx="2492348" cy="2466044"/>
          </a:xfrm>
          <a:prstGeom prst="rect">
            <a:avLst/>
          </a:prstGeom>
        </p:spPr>
      </p:pic>
    </p:spTree>
    <p:extLst>
      <p:ext uri="{BB962C8B-B14F-4D97-AF65-F5344CB8AC3E}">
        <p14:creationId xmlns:p14="http://schemas.microsoft.com/office/powerpoint/2010/main" val="747572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 name="CustomShape 1"/>
          <p:cNvSpPr/>
          <p:nvPr/>
        </p:nvSpPr>
        <p:spPr>
          <a:xfrm>
            <a:off x="972360" y="1840320"/>
            <a:ext cx="1351080" cy="366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466" name="CustomShape 2"/>
          <p:cNvSpPr/>
          <p:nvPr/>
        </p:nvSpPr>
        <p:spPr>
          <a:xfrm>
            <a:off x="1087920" y="1840320"/>
            <a:ext cx="2844000" cy="364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1800" b="1" strike="noStrike" spc="-1">
                <a:solidFill>
                  <a:srgbClr val="008BD2"/>
                </a:solidFill>
                <a:latin typeface="Calibri"/>
                <a:ea typeface="DejaVu Sans"/>
              </a:rPr>
              <a:t>PART TWO</a:t>
            </a:r>
            <a:endParaRPr lang="en-GB" sz="1800" b="0" strike="noStrike" spc="-1">
              <a:latin typeface="Arial"/>
            </a:endParaRPr>
          </a:p>
        </p:txBody>
      </p:sp>
      <p:sp>
        <p:nvSpPr>
          <p:cNvPr id="467" name="CustomShape 3"/>
          <p:cNvSpPr/>
          <p:nvPr/>
        </p:nvSpPr>
        <p:spPr>
          <a:xfrm>
            <a:off x="972360" y="2323080"/>
            <a:ext cx="3642120" cy="156820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GB" sz="3200" b="1" spc="-1">
                <a:solidFill>
                  <a:srgbClr val="FFFFFF"/>
                </a:solidFill>
                <a:latin typeface="Calibri"/>
                <a:ea typeface="DejaVu Sans"/>
              </a:rPr>
              <a:t>Students</a:t>
            </a:r>
            <a:r>
              <a:rPr lang="en-GB" sz="3200" b="1" strike="noStrike" spc="-1">
                <a:solidFill>
                  <a:srgbClr val="FFFFFF"/>
                </a:solidFill>
                <a:latin typeface="Calibri"/>
                <a:ea typeface="DejaVu Sans"/>
              </a:rPr>
              <a:t>’ views </a:t>
            </a:r>
            <a:r>
              <a:rPr lang="en-GB" sz="3200" b="1" spc="-1">
                <a:solidFill>
                  <a:srgbClr val="FFFFFF"/>
                </a:solidFill>
                <a:latin typeface="Calibri"/>
                <a:ea typeface="DejaVu Sans"/>
              </a:rPr>
              <a:t>on</a:t>
            </a:r>
            <a:r>
              <a:rPr lang="en-GB" sz="3200" b="1" strike="noStrike" spc="-1">
                <a:solidFill>
                  <a:srgbClr val="FFFFFF"/>
                </a:solidFill>
                <a:latin typeface="Calibri"/>
                <a:ea typeface="DejaVu Sans"/>
              </a:rPr>
              <a:t> c</a:t>
            </a:r>
            <a:r>
              <a:rPr lang="en-GB" sz="3200" b="1" spc="-1">
                <a:solidFill>
                  <a:srgbClr val="FFFFFF"/>
                </a:solidFill>
                <a:latin typeface="Calibri"/>
                <a:ea typeface="DejaVu Sans"/>
              </a:rPr>
              <a:t>limate</a:t>
            </a:r>
            <a:r>
              <a:rPr lang="en-GB" sz="3200" b="1" strike="noStrike" spc="-1">
                <a:solidFill>
                  <a:srgbClr val="FFFFFF"/>
                </a:solidFill>
                <a:latin typeface="Calibri"/>
                <a:ea typeface="DejaVu Sans"/>
              </a:rPr>
              <a:t> c</a:t>
            </a:r>
            <a:r>
              <a:rPr lang="en-GB" sz="3200" b="1" spc="-1">
                <a:solidFill>
                  <a:srgbClr val="FFFFFF"/>
                </a:solidFill>
                <a:latin typeface="Calibri"/>
                <a:ea typeface="DejaVu Sans"/>
              </a:rPr>
              <a:t>hange</a:t>
            </a:r>
            <a:endParaRPr lang="en-GB" sz="3200" b="0" strike="noStrike" spc="-1">
              <a:latin typeface="Arial"/>
            </a:endParaRPr>
          </a:p>
          <a:p>
            <a:pPr>
              <a:lnSpc>
                <a:spcPct val="100000"/>
              </a:lnSpc>
            </a:pPr>
            <a:endParaRPr lang="en-GB" sz="3200" b="0" strike="noStrike" spc="-1">
              <a:latin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 name="CustomShape 1"/>
          <p:cNvSpPr/>
          <p:nvPr/>
        </p:nvSpPr>
        <p:spPr>
          <a:xfrm>
            <a:off x="792360" y="1603702"/>
            <a:ext cx="4320355" cy="275545"/>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nSpc>
                <a:spcPct val="100000"/>
              </a:lnSpc>
            </a:pPr>
            <a:r>
              <a:rPr lang="en-GB" sz="1200" strike="noStrike" spc="-1">
                <a:solidFill>
                  <a:srgbClr val="A6CE39"/>
                </a:solidFill>
                <a:latin typeface="Calibri"/>
                <a:ea typeface="DejaVu Sans"/>
              </a:rPr>
              <a:t>Where do students hear climate change talked about the most?</a:t>
            </a:r>
          </a:p>
        </p:txBody>
      </p:sp>
      <p:sp>
        <p:nvSpPr>
          <p:cNvPr id="517" name="CustomShape 3"/>
          <p:cNvSpPr/>
          <p:nvPr/>
        </p:nvSpPr>
        <p:spPr>
          <a:xfrm>
            <a:off x="792360" y="432000"/>
            <a:ext cx="10721978"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a:bodyPr>
          <a:lstStyle/>
          <a:p>
            <a:pPr>
              <a:lnSpc>
                <a:spcPct val="90000"/>
              </a:lnSpc>
            </a:pPr>
            <a:br>
              <a:rPr/>
            </a:br>
            <a:r>
              <a:rPr lang="en-GB" sz="4400" b="1" strike="noStrike" spc="-1">
                <a:solidFill>
                  <a:srgbClr val="008BD2"/>
                </a:solidFill>
                <a:latin typeface="Calibri"/>
                <a:ea typeface="DejaVu Sans"/>
              </a:rPr>
              <a:t>Where do students learn about climate change? </a:t>
            </a:r>
          </a:p>
          <a:p>
            <a:pPr>
              <a:lnSpc>
                <a:spcPct val="90000"/>
              </a:lnSpc>
            </a:pPr>
            <a:endParaRPr lang="en-GB" sz="4400" b="0" strike="noStrike" spc="-1">
              <a:latin typeface="Arial"/>
            </a:endParaRPr>
          </a:p>
        </p:txBody>
      </p:sp>
      <p:grpSp>
        <p:nvGrpSpPr>
          <p:cNvPr id="2" name="Group 1">
            <a:extLst>
              <a:ext uri="{FF2B5EF4-FFF2-40B4-BE49-F238E27FC236}">
                <a16:creationId xmlns:a16="http://schemas.microsoft.com/office/drawing/2014/main" id="{157B2FC7-07FA-4B9B-991A-F0ADC6981036}"/>
              </a:ext>
            </a:extLst>
          </p:cNvPr>
          <p:cNvGrpSpPr/>
          <p:nvPr/>
        </p:nvGrpSpPr>
        <p:grpSpPr>
          <a:xfrm>
            <a:off x="6153349" y="3867165"/>
            <a:ext cx="5222035" cy="685800"/>
            <a:chOff x="6187150" y="2596601"/>
            <a:chExt cx="5222035" cy="685800"/>
          </a:xfrm>
        </p:grpSpPr>
        <p:pic>
          <p:nvPicPr>
            <p:cNvPr id="7" name="Picture 6" descr="Icon&#10;&#10;Description automatically generated">
              <a:extLst>
                <a:ext uri="{FF2B5EF4-FFF2-40B4-BE49-F238E27FC236}">
                  <a16:creationId xmlns:a16="http://schemas.microsoft.com/office/drawing/2014/main" id="{56E52DA9-62C9-4119-B3CA-01597DC9D632}"/>
                </a:ext>
              </a:extLst>
            </p:cNvPr>
            <p:cNvPicPr>
              <a:picLocks noChangeAspect="1"/>
            </p:cNvPicPr>
            <p:nvPr/>
          </p:nvPicPr>
          <p:blipFill>
            <a:blip r:embed="rId3"/>
            <a:stretch>
              <a:fillRect/>
            </a:stretch>
          </p:blipFill>
          <p:spPr>
            <a:xfrm>
              <a:off x="8576770" y="2596601"/>
              <a:ext cx="571500" cy="685800"/>
            </a:xfrm>
            <a:prstGeom prst="rect">
              <a:avLst/>
            </a:prstGeom>
          </p:spPr>
        </p:pic>
        <p:sp>
          <p:nvSpPr>
            <p:cNvPr id="8" name="Rectangle 7">
              <a:extLst>
                <a:ext uri="{FF2B5EF4-FFF2-40B4-BE49-F238E27FC236}">
                  <a16:creationId xmlns:a16="http://schemas.microsoft.com/office/drawing/2014/main" id="{3DB4AAD4-A2A5-4A19-8AB2-8B09B92AEEAF}"/>
                </a:ext>
              </a:extLst>
            </p:cNvPr>
            <p:cNvSpPr/>
            <p:nvPr/>
          </p:nvSpPr>
          <p:spPr>
            <a:xfrm flipV="1">
              <a:off x="9120426" y="2893781"/>
              <a:ext cx="2288759"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1618321-8AAD-4F02-90FF-FA5DFA6FDE6C}"/>
                </a:ext>
              </a:extLst>
            </p:cNvPr>
            <p:cNvSpPr/>
            <p:nvPr/>
          </p:nvSpPr>
          <p:spPr>
            <a:xfrm flipV="1">
              <a:off x="6187150" y="2893781"/>
              <a:ext cx="2405739"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1ADFDF6-D752-4507-9215-4B2B53BCED49}"/>
              </a:ext>
            </a:extLst>
          </p:cNvPr>
          <p:cNvSpPr/>
          <p:nvPr/>
        </p:nvSpPr>
        <p:spPr>
          <a:xfrm>
            <a:off x="6153349" y="6575056"/>
            <a:ext cx="5222035"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87D481C-6E8C-4322-8306-C6EEBE90DE60}"/>
              </a:ext>
            </a:extLst>
          </p:cNvPr>
          <p:cNvSpPr txBox="1"/>
          <p:nvPr/>
        </p:nvSpPr>
        <p:spPr>
          <a:xfrm>
            <a:off x="6153349" y="4383558"/>
            <a:ext cx="5222035" cy="2831544"/>
          </a:xfrm>
          <a:prstGeom prst="rect">
            <a:avLst/>
          </a:prstGeom>
          <a:noFill/>
        </p:spPr>
        <p:txBody>
          <a:bodyPr wrap="square" lIns="91440" tIns="45720" rIns="91440" bIns="45720" anchor="t">
            <a:spAutoFit/>
          </a:bodyPr>
          <a:lstStyle/>
          <a:p>
            <a:pPr marL="3175" algn="ctr"/>
            <a:r>
              <a:rPr lang="en-US" sz="1300" spc="-1">
                <a:latin typeface="Calibri"/>
                <a:cs typeface="Calibri"/>
              </a:rPr>
              <a:t>"Social media because of the amount of people who agree with the posts that are being made, and the facts and information that come with the posts that </a:t>
            </a:r>
            <a:r>
              <a:rPr lang="en-US" sz="1300" spc="-1" err="1">
                <a:latin typeface="Calibri"/>
                <a:cs typeface="Calibri"/>
              </a:rPr>
              <a:t>i</a:t>
            </a:r>
            <a:r>
              <a:rPr lang="en-US" sz="1300" spc="-1">
                <a:latin typeface="Calibri"/>
                <a:cs typeface="Calibri"/>
              </a:rPr>
              <a:t> didn't know about before."</a:t>
            </a:r>
            <a:endParaRPr lang="en-US" sz="1300">
              <a:latin typeface="Arial"/>
              <a:cs typeface="Calibri"/>
            </a:endParaRPr>
          </a:p>
          <a:p>
            <a:pPr marL="3175" algn="ctr"/>
            <a:endParaRPr lang="en-US" sz="1300" spc="-1">
              <a:latin typeface="Calibri"/>
              <a:cs typeface="Calibri"/>
            </a:endParaRPr>
          </a:p>
          <a:p>
            <a:pPr marL="3175" algn="ctr"/>
            <a:r>
              <a:rPr lang="en-GB" sz="1300" spc="-1">
                <a:latin typeface="Calibri"/>
              </a:rPr>
              <a:t> </a:t>
            </a:r>
            <a:r>
              <a:rPr lang="en-GB" sz="1300" b="0" strike="noStrike" spc="-1">
                <a:latin typeface="Calibri"/>
                <a:cs typeface="Calibri"/>
              </a:rPr>
              <a:t>“The teachers at school if it weren’t for them I wouldn’t have known anything about it.”</a:t>
            </a:r>
            <a:endParaRPr lang="en-GB" sz="1300">
              <a:latin typeface="Calibri"/>
            </a:endParaRPr>
          </a:p>
          <a:p>
            <a:pPr marL="3175" algn="ctr"/>
            <a:endParaRPr lang="en-GB" sz="1300" spc="-1">
              <a:latin typeface="Calibri"/>
              <a:cs typeface="Calibri"/>
            </a:endParaRPr>
          </a:p>
          <a:p>
            <a:pPr marL="3175" algn="ctr"/>
            <a:r>
              <a:rPr lang="en-US" sz="1300" spc="-1">
                <a:latin typeface="Calibri"/>
                <a:ea typeface="+mn-lt"/>
                <a:cs typeface="+mn-lt"/>
              </a:rPr>
              <a:t>"Greta Thunberg provides a voice for young people, and has also brought to my attention that change needs to happen now in order to have any hope of a climate change free future.</a:t>
            </a:r>
            <a:r>
              <a:rPr lang="en-US" sz="1300" spc="-1">
                <a:latin typeface="Calibri"/>
                <a:ea typeface="+mn-lt"/>
                <a:cs typeface="Calibri"/>
              </a:rPr>
              <a:t>"</a:t>
            </a:r>
            <a:endParaRPr lang="en-US" sz="1300" spc="-1">
              <a:latin typeface="Calibri"/>
              <a:cs typeface="Calibri"/>
            </a:endParaRPr>
          </a:p>
          <a:p>
            <a:pPr marL="3175" algn="ctr"/>
            <a:endParaRPr lang="en-US" sz="1200" spc="-1">
              <a:latin typeface="Calibri"/>
              <a:ea typeface="+mn-lt"/>
              <a:cs typeface="Calibri"/>
            </a:endParaRPr>
          </a:p>
          <a:p>
            <a:pPr marL="3175" algn="ctr"/>
            <a:endParaRPr lang="en-US" sz="1200" spc="-1">
              <a:latin typeface="Calibri"/>
              <a:cs typeface="Calibri"/>
            </a:endParaRPr>
          </a:p>
          <a:p>
            <a:pPr marL="3175" algn="ctr"/>
            <a:endParaRPr lang="en-US" sz="1200" spc="-1">
              <a:latin typeface="Arial"/>
              <a:ea typeface="+mn-lt"/>
              <a:cs typeface="Arial"/>
            </a:endParaRPr>
          </a:p>
          <a:p>
            <a:pPr marL="3175" algn="ctr"/>
            <a:endParaRPr lang="en-US" sz="1200" spc="-1">
              <a:latin typeface="Arial"/>
              <a:ea typeface="+mn-lt"/>
              <a:cs typeface="Arial"/>
            </a:endParaRPr>
          </a:p>
        </p:txBody>
      </p:sp>
      <p:sp>
        <p:nvSpPr>
          <p:cNvPr id="15" name="CustomShape 2">
            <a:extLst>
              <a:ext uri="{FF2B5EF4-FFF2-40B4-BE49-F238E27FC236}">
                <a16:creationId xmlns:a16="http://schemas.microsoft.com/office/drawing/2014/main" id="{5F6D9AA3-B4EA-4833-9BEC-3E1FB7BE3F2A}"/>
              </a:ext>
            </a:extLst>
          </p:cNvPr>
          <p:cNvSpPr/>
          <p:nvPr/>
        </p:nvSpPr>
        <p:spPr>
          <a:xfrm>
            <a:off x="6096000" y="1562164"/>
            <a:ext cx="5206414" cy="223263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400" b="1">
                <a:latin typeface="Calibri"/>
                <a:ea typeface="+mn-lt"/>
                <a:cs typeface="+mn-lt"/>
              </a:rPr>
              <a:t>Social media, charities and school were the top 3 areas which inspire students to get involved in climate action. </a:t>
            </a:r>
            <a:r>
              <a:rPr lang="en-GB" sz="1400">
                <a:latin typeface="Calibri"/>
                <a:ea typeface="+mn-lt"/>
                <a:cs typeface="+mn-lt"/>
              </a:rPr>
              <a:t>Social media and school were also the top sources </a:t>
            </a:r>
            <a:r>
              <a:rPr lang="en-GB" sz="1400">
                <a:latin typeface="Calibri"/>
                <a:ea typeface="+mn-lt"/>
                <a:cs typeface="Calibri"/>
              </a:rPr>
              <a:t>of </a:t>
            </a:r>
            <a:r>
              <a:rPr lang="en-GB" sz="1400">
                <a:latin typeface="Calibri"/>
                <a:ea typeface="+mn-lt"/>
                <a:cs typeface="+mn-lt"/>
              </a:rPr>
              <a:t>information, shown left. </a:t>
            </a:r>
          </a:p>
          <a:p>
            <a:endParaRPr lang="en-GB" sz="1400">
              <a:latin typeface="Calibri"/>
              <a:ea typeface="+mn-lt"/>
              <a:cs typeface="+mn-lt"/>
            </a:endParaRPr>
          </a:p>
          <a:p>
            <a:r>
              <a:rPr lang="en-GB" sz="1400">
                <a:latin typeface="Calibri"/>
                <a:ea typeface="+mn-lt"/>
                <a:cs typeface="Calibri"/>
              </a:rPr>
              <a:t>Over a third of </a:t>
            </a:r>
            <a:r>
              <a:rPr lang="en-GB" sz="1400">
                <a:latin typeface="Calibri"/>
                <a:ea typeface="+mn-lt"/>
                <a:cs typeface="+mn-lt"/>
              </a:rPr>
              <a:t>students wrote further information about </a:t>
            </a:r>
            <a:r>
              <a:rPr kumimoji="0" lang="en-GB" sz="1400" i="0" u="none" strike="noStrike" kern="1200" cap="none" normalizeH="0" baseline="0" noProof="0">
                <a:ln>
                  <a:noFill/>
                </a:ln>
                <a:effectLst/>
                <a:uLnTx/>
                <a:uFillTx/>
                <a:latin typeface="Calibri"/>
                <a:ea typeface="+mn-lt"/>
                <a:cs typeface="+mn-lt"/>
              </a:rPr>
              <a:t>who </a:t>
            </a:r>
            <a:r>
              <a:rPr lang="en-GB" sz="1400">
                <a:latin typeface="Calibri"/>
                <a:ea typeface="+mn-lt"/>
                <a:cs typeface="+mn-lt"/>
              </a:rPr>
              <a:t>has </a:t>
            </a:r>
            <a:r>
              <a:rPr kumimoji="0" lang="en-GB" sz="1400" i="0" u="none" strike="noStrike" kern="1200" cap="none" normalizeH="0" baseline="0" noProof="0">
                <a:ln>
                  <a:noFill/>
                </a:ln>
                <a:effectLst/>
                <a:uLnTx/>
                <a:uFillTx/>
                <a:latin typeface="Calibri"/>
                <a:ea typeface="+mn-lt"/>
                <a:cs typeface="+mn-lt"/>
              </a:rPr>
              <a:t>made a difference to </a:t>
            </a:r>
            <a:r>
              <a:rPr lang="en-GB" sz="1400">
                <a:latin typeface="Calibri"/>
                <a:ea typeface="+mn-lt"/>
                <a:cs typeface="+mn-lt"/>
              </a:rPr>
              <a:t>their </a:t>
            </a:r>
            <a:r>
              <a:rPr kumimoji="0" lang="en-GB" sz="1400" i="0" u="none" strike="noStrike" kern="1200" cap="none" normalizeH="0" baseline="0" noProof="0">
                <a:ln>
                  <a:noFill/>
                </a:ln>
                <a:effectLst/>
                <a:uLnTx/>
                <a:uFillTx/>
                <a:latin typeface="Calibri"/>
                <a:ea typeface="+mn-lt"/>
                <a:cs typeface="+mn-lt"/>
              </a:rPr>
              <a:t>thinking </a:t>
            </a:r>
            <a:r>
              <a:rPr lang="en-GB" sz="1400">
                <a:latin typeface="Calibri"/>
                <a:ea typeface="+mn-lt"/>
                <a:cs typeface="+mn-lt"/>
              </a:rPr>
              <a:t>about climate change. Again, school and teachers, geography and science in particular, have been a major influence alongside these high profile names: </a:t>
            </a:r>
            <a:endParaRPr lang="en-GB" sz="1400">
              <a:latin typeface="Calibri"/>
            </a:endParaRPr>
          </a:p>
          <a:p>
            <a:pPr marL="285750" indent="-285750">
              <a:spcBef>
                <a:spcPts val="200"/>
              </a:spcBef>
              <a:buFont typeface="Arial"/>
              <a:buChar char="•"/>
              <a:defRPr/>
            </a:pPr>
            <a:r>
              <a:rPr lang="en-GB" sz="1400">
                <a:latin typeface="Calibri"/>
                <a:ea typeface="+mn-lt"/>
                <a:cs typeface="+mn-lt"/>
              </a:rPr>
              <a:t>Teachers (21% of students specifically mentioned)</a:t>
            </a:r>
          </a:p>
          <a:p>
            <a:pPr marL="285750" indent="-285750">
              <a:buFont typeface="Arial"/>
              <a:buChar char="•"/>
              <a:defRPr/>
            </a:pPr>
            <a:r>
              <a:rPr lang="en-GB" sz="1400">
                <a:latin typeface="Calibri"/>
                <a:ea typeface="+mn-lt"/>
                <a:cs typeface="+mn-lt"/>
              </a:rPr>
              <a:t>David</a:t>
            </a:r>
            <a:r>
              <a:rPr kumimoji="0" lang="en-GB" sz="1400" i="0" u="none" strike="noStrike" kern="1200" cap="none" normalizeH="0" baseline="0" noProof="0">
                <a:ln>
                  <a:noFill/>
                </a:ln>
                <a:effectLst/>
                <a:uLnTx/>
                <a:uFillTx/>
                <a:latin typeface="Calibri"/>
                <a:ea typeface="+mn-lt"/>
                <a:cs typeface="+mn-lt"/>
              </a:rPr>
              <a:t> Attenborough</a:t>
            </a:r>
            <a:r>
              <a:rPr lang="en-GB" sz="1400">
                <a:latin typeface="Calibri"/>
                <a:ea typeface="+mn-lt"/>
                <a:cs typeface="+mn-lt"/>
              </a:rPr>
              <a:t> (20%)</a:t>
            </a:r>
          </a:p>
          <a:p>
            <a:pPr marL="285750" indent="-285750">
              <a:buFont typeface="Arial"/>
              <a:buChar char="•"/>
              <a:defRPr/>
            </a:pPr>
            <a:r>
              <a:rPr kumimoji="0" lang="en-GB" sz="1400" i="0" u="none" strike="noStrike" kern="1200" cap="none" normalizeH="0" baseline="0" noProof="0">
                <a:ln>
                  <a:noFill/>
                </a:ln>
                <a:effectLst/>
                <a:uLnTx/>
                <a:uFillTx/>
                <a:latin typeface="Calibri"/>
                <a:ea typeface="+mn-lt"/>
                <a:cs typeface="+mn-lt"/>
              </a:rPr>
              <a:t>Greta Thunberg</a:t>
            </a:r>
            <a:r>
              <a:rPr lang="en-GB" sz="1400">
                <a:latin typeface="Calibri"/>
                <a:ea typeface="+mn-lt"/>
                <a:cs typeface="+mn-lt"/>
              </a:rPr>
              <a:t> (19%)</a:t>
            </a:r>
          </a:p>
        </p:txBody>
      </p:sp>
      <p:graphicFrame>
        <p:nvGraphicFramePr>
          <p:cNvPr id="13" name="Chart 12">
            <a:extLst>
              <a:ext uri="{FF2B5EF4-FFF2-40B4-BE49-F238E27FC236}">
                <a16:creationId xmlns:a16="http://schemas.microsoft.com/office/drawing/2014/main" id="{019FF4F8-6F4C-4BC9-8391-4F45DDAB7F33}"/>
              </a:ext>
            </a:extLst>
          </p:cNvPr>
          <p:cNvGraphicFramePr>
            <a:graphicFrameLocks/>
          </p:cNvGraphicFramePr>
          <p:nvPr>
            <p:extLst>
              <p:ext uri="{D42A27DB-BD31-4B8C-83A1-F6EECF244321}">
                <p14:modId xmlns:p14="http://schemas.microsoft.com/office/powerpoint/2010/main" val="3261921199"/>
              </p:ext>
            </p:extLst>
          </p:nvPr>
        </p:nvGraphicFramePr>
        <p:xfrm>
          <a:off x="887833" y="1879247"/>
          <a:ext cx="4320355" cy="4546753"/>
        </p:xfrm>
        <a:graphic>
          <a:graphicData uri="http://schemas.openxmlformats.org/drawingml/2006/chart">
            <c:chart xmlns:c="http://schemas.openxmlformats.org/drawingml/2006/chart" xmlns:r="http://schemas.openxmlformats.org/officeDocument/2006/relationships" r:id="rId4"/>
          </a:graphicData>
        </a:graphic>
      </p:graphicFrame>
      <p:pic>
        <p:nvPicPr>
          <p:cNvPr id="514" name="Picture 1_0"/>
          <p:cNvPicPr/>
          <p:nvPr/>
        </p:nvPicPr>
        <p:blipFill>
          <a:blip r:embed="rId5"/>
          <a:stretch/>
        </p:blipFill>
        <p:spPr>
          <a:xfrm>
            <a:off x="3588819" y="3960720"/>
            <a:ext cx="2491560" cy="2465280"/>
          </a:xfrm>
          <a:prstGeom prst="rect">
            <a:avLst/>
          </a:prstGeom>
          <a:ln>
            <a:noFill/>
          </a:ln>
        </p:spPr>
      </p:pic>
    </p:spTree>
    <p:extLst>
      <p:ext uri="{BB962C8B-B14F-4D97-AF65-F5344CB8AC3E}">
        <p14:creationId xmlns:p14="http://schemas.microsoft.com/office/powerpoint/2010/main" val="350275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 name="CustomShape 1"/>
          <p:cNvSpPr/>
          <p:nvPr/>
        </p:nvSpPr>
        <p:spPr>
          <a:xfrm>
            <a:off x="855360" y="365040"/>
            <a:ext cx="8749800" cy="132480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noAutofit/>
          </a:bodyPr>
          <a:lstStyle/>
          <a:p>
            <a:pPr>
              <a:lnSpc>
                <a:spcPct val="90000"/>
              </a:lnSpc>
            </a:pPr>
            <a:r>
              <a:rPr lang="en-US" sz="4400" b="1" strike="noStrike" spc="-1">
                <a:solidFill>
                  <a:srgbClr val="008BD2"/>
                </a:solidFill>
                <a:latin typeface="Calibri"/>
                <a:ea typeface="DejaVu Sans"/>
              </a:rPr>
              <a:t>How is climate </a:t>
            </a:r>
            <a:r>
              <a:rPr lang="en-US" sz="4400" b="1" spc="-1">
                <a:solidFill>
                  <a:srgbClr val="008BD2"/>
                </a:solidFill>
                <a:latin typeface="Calibri"/>
                <a:ea typeface="DejaVu Sans"/>
              </a:rPr>
              <a:t>c</a:t>
            </a:r>
            <a:r>
              <a:rPr lang="en-US" sz="4400" b="1" strike="noStrike" spc="-1">
                <a:solidFill>
                  <a:srgbClr val="008BD2"/>
                </a:solidFill>
                <a:latin typeface="Calibri"/>
                <a:ea typeface="DejaVu Sans"/>
              </a:rPr>
              <a:t>hange viewed?</a:t>
            </a:r>
            <a:endParaRPr lang="en-GB" sz="4400" b="0" strike="noStrike" spc="-1">
              <a:latin typeface="Arial"/>
            </a:endParaRPr>
          </a:p>
        </p:txBody>
      </p:sp>
      <p:sp>
        <p:nvSpPr>
          <p:cNvPr id="469" name="CustomShape 2"/>
          <p:cNvSpPr/>
          <p:nvPr/>
        </p:nvSpPr>
        <p:spPr>
          <a:xfrm>
            <a:off x="744360" y="2029369"/>
            <a:ext cx="5351640" cy="337100"/>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gn="ctr">
              <a:lnSpc>
                <a:spcPct val="100000"/>
              </a:lnSpc>
            </a:pPr>
            <a:r>
              <a:rPr lang="en-GB" sz="1600" strike="noStrike" spc="-1">
                <a:solidFill>
                  <a:srgbClr val="A6CE39"/>
                </a:solidFill>
                <a:latin typeface="Calibri"/>
                <a:ea typeface="DejaVu Sans"/>
              </a:rPr>
              <a:t>How concerned are students about climate change? </a:t>
            </a:r>
            <a:endParaRPr lang="en-GB" sz="1600" strike="noStrike" spc="-1">
              <a:latin typeface="Arial"/>
            </a:endParaRPr>
          </a:p>
        </p:txBody>
      </p:sp>
      <p:sp>
        <p:nvSpPr>
          <p:cNvPr id="473" name="CustomShape 5"/>
          <p:cNvSpPr/>
          <p:nvPr/>
        </p:nvSpPr>
        <p:spPr>
          <a:xfrm>
            <a:off x="6336000" y="2088000"/>
            <a:ext cx="5111640" cy="4319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600" b="1" strike="noStrike" spc="-1" dirty="0">
                <a:solidFill>
                  <a:srgbClr val="000000"/>
                </a:solidFill>
                <a:latin typeface="Calibri"/>
                <a:ea typeface="Times New Roman"/>
              </a:rPr>
              <a:t>The survey has shown that almost all students (93%) are concerned or somewhat concerned about climate change.</a:t>
            </a:r>
            <a:r>
              <a:rPr lang="en-GB" sz="1600" b="1" spc="-1" dirty="0">
                <a:solidFill>
                  <a:srgbClr val="000000"/>
                </a:solidFill>
                <a:latin typeface="Calibri"/>
                <a:ea typeface="Times New Roman"/>
              </a:rPr>
              <a:t> </a:t>
            </a:r>
            <a:r>
              <a:rPr lang="en-GB" sz="1600" spc="-1" dirty="0">
                <a:solidFill>
                  <a:srgbClr val="000000"/>
                </a:solidFill>
                <a:latin typeface="Calibri"/>
                <a:ea typeface="Times New Roman"/>
              </a:rPr>
              <a:t>Just 1% of students said they are not all concerned.</a:t>
            </a:r>
            <a:endParaRPr lang="en-GB" sz="1600" strike="noStrike" spc="-1" dirty="0">
              <a:latin typeface="Calibri"/>
            </a:endParaRPr>
          </a:p>
          <a:p>
            <a:endParaRPr lang="en-GB" sz="1400" b="0" strike="noStrike" spc="-1" dirty="0">
              <a:latin typeface="Arial"/>
            </a:endParaRPr>
          </a:p>
          <a:p>
            <a:r>
              <a:rPr lang="en-GB" sz="1400" b="0" strike="noStrike" spc="-1" dirty="0">
                <a:solidFill>
                  <a:srgbClr val="000000"/>
                </a:solidFill>
                <a:latin typeface="Calibri"/>
                <a:ea typeface="Times New Roman"/>
              </a:rPr>
              <a:t>When we asked if there have been changes because of the pandemic about what’s important to them:</a:t>
            </a:r>
          </a:p>
          <a:p>
            <a:endParaRPr lang="en-GB" sz="1400" b="0" strike="noStrike" spc="-1" dirty="0">
              <a:latin typeface="Arial"/>
            </a:endParaRPr>
          </a:p>
          <a:p>
            <a:pPr marL="228600" indent="-224790">
              <a:buClr>
                <a:srgbClr val="A6CE39"/>
              </a:buClr>
              <a:buFont typeface="Arial"/>
              <a:buChar char="•"/>
            </a:pPr>
            <a:r>
              <a:rPr lang="en-GB" sz="1400" b="0" strike="noStrike" spc="-1" dirty="0">
                <a:solidFill>
                  <a:srgbClr val="000000"/>
                </a:solidFill>
                <a:latin typeface="Calibri"/>
                <a:ea typeface="Times New Roman"/>
              </a:rPr>
              <a:t>Students said they’ve either given as much thought as before (42% said ‘the same’) or</a:t>
            </a:r>
            <a:r>
              <a:rPr lang="en-GB" sz="1400" b="1" strike="noStrike" spc="-1" dirty="0">
                <a:solidFill>
                  <a:srgbClr val="000000"/>
                </a:solidFill>
                <a:latin typeface="Calibri"/>
                <a:ea typeface="Times New Roman"/>
              </a:rPr>
              <a:t> more consideration to climate </a:t>
            </a:r>
            <a:r>
              <a:rPr lang="en-GB" sz="1400" b="1" spc="-1" dirty="0">
                <a:solidFill>
                  <a:srgbClr val="000000"/>
                </a:solidFill>
                <a:latin typeface="Calibri"/>
                <a:ea typeface="Times New Roman"/>
              </a:rPr>
              <a:t>change: 45</a:t>
            </a:r>
            <a:r>
              <a:rPr lang="en-GB" sz="1400" b="1" strike="noStrike" spc="-1" dirty="0">
                <a:solidFill>
                  <a:srgbClr val="000000"/>
                </a:solidFill>
                <a:latin typeface="Calibri"/>
                <a:ea typeface="Times New Roman"/>
              </a:rPr>
              <a:t>% </a:t>
            </a:r>
            <a:r>
              <a:rPr lang="en-GB" sz="1400" b="1" spc="-1" dirty="0">
                <a:solidFill>
                  <a:srgbClr val="000000"/>
                </a:solidFill>
                <a:latin typeface="Calibri"/>
                <a:ea typeface="Times New Roman"/>
              </a:rPr>
              <a:t>students said</a:t>
            </a:r>
            <a:r>
              <a:rPr lang="en-GB" sz="1400" b="1" strike="noStrike" spc="-1" dirty="0">
                <a:solidFill>
                  <a:srgbClr val="000000"/>
                </a:solidFill>
                <a:latin typeface="Calibri"/>
                <a:ea typeface="Times New Roman"/>
              </a:rPr>
              <a:t> they now think it’s ‘more important</a:t>
            </a:r>
            <a:r>
              <a:rPr lang="en-GB" sz="1400" spc="-1" dirty="0">
                <a:solidFill>
                  <a:srgbClr val="000000"/>
                </a:solidFill>
                <a:latin typeface="Calibri"/>
                <a:ea typeface="Times New Roman"/>
              </a:rPr>
              <a:t>.</a:t>
            </a:r>
            <a:endParaRPr lang="en-GB" sz="1400" b="0" strike="noStrike" spc="-1" dirty="0">
              <a:solidFill>
                <a:srgbClr val="000000"/>
              </a:solidFill>
              <a:latin typeface="Calibri"/>
              <a:ea typeface="Times New Roman"/>
            </a:endParaRPr>
          </a:p>
          <a:p>
            <a:pPr marL="228600" indent="-224790">
              <a:buClr>
                <a:srgbClr val="A6CE39"/>
              </a:buClr>
              <a:buFont typeface="Arial"/>
              <a:buChar char="•"/>
            </a:pPr>
            <a:endParaRPr lang="en-GB" sz="1400" b="0" strike="noStrike" spc="-1" dirty="0">
              <a:latin typeface="Arial"/>
            </a:endParaRPr>
          </a:p>
          <a:p>
            <a:pPr marL="228600" indent="-224790">
              <a:buClr>
                <a:srgbClr val="A6CE39"/>
              </a:buClr>
              <a:buFont typeface="Arial"/>
              <a:buChar char="•"/>
            </a:pPr>
            <a:r>
              <a:rPr lang="en-GB" sz="1400" b="0" strike="noStrike" spc="-1" dirty="0">
                <a:solidFill>
                  <a:srgbClr val="000000"/>
                </a:solidFill>
                <a:latin typeface="Calibri"/>
                <a:ea typeface="Times New Roman"/>
              </a:rPr>
              <a:t>Buying things was either thought of the same as before (36%) or was given less importance (42% said ‘less important’).</a:t>
            </a:r>
          </a:p>
          <a:p>
            <a:pPr marL="3175">
              <a:buClr>
                <a:srgbClr val="A6CE39"/>
              </a:buClr>
            </a:pPr>
            <a:endParaRPr lang="en-GB" sz="1400" b="0" strike="noStrike" spc="-1" dirty="0">
              <a:latin typeface="Arial"/>
            </a:endParaRPr>
          </a:p>
          <a:p>
            <a:pPr marL="228600" indent="-224790">
              <a:buClr>
                <a:srgbClr val="A6CE39"/>
              </a:buClr>
              <a:buFont typeface="Arial"/>
              <a:buChar char="•"/>
            </a:pPr>
            <a:r>
              <a:rPr lang="en-GB" sz="1400" b="0" strike="noStrike" spc="-1" dirty="0">
                <a:solidFill>
                  <a:srgbClr val="000000"/>
                </a:solidFill>
                <a:latin typeface="Calibri"/>
                <a:ea typeface="Times New Roman"/>
              </a:rPr>
              <a:t>Travel created the most evenly divided responses with the same number of students now thinking travel is more important (39%) as those now thinking it </a:t>
            </a:r>
            <a:r>
              <a:rPr lang="en-GB" sz="1400" spc="-1" dirty="0">
                <a:solidFill>
                  <a:srgbClr val="000000"/>
                </a:solidFill>
                <a:latin typeface="Calibri"/>
                <a:ea typeface="Times New Roman"/>
              </a:rPr>
              <a:t>is less</a:t>
            </a:r>
            <a:r>
              <a:rPr lang="en-GB" sz="1400" b="0" strike="noStrike" spc="-1" dirty="0">
                <a:solidFill>
                  <a:srgbClr val="000000"/>
                </a:solidFill>
                <a:latin typeface="Calibri"/>
                <a:ea typeface="Times New Roman"/>
              </a:rPr>
              <a:t> important (38%).</a:t>
            </a:r>
            <a:endParaRPr lang="en-GB" sz="1400" b="0" strike="noStrike" spc="-1" dirty="0">
              <a:latin typeface="Arial"/>
            </a:endParaRPr>
          </a:p>
        </p:txBody>
      </p:sp>
      <p:graphicFrame>
        <p:nvGraphicFramePr>
          <p:cNvPr id="11" name="Chart 10">
            <a:extLst>
              <a:ext uri="{FF2B5EF4-FFF2-40B4-BE49-F238E27FC236}">
                <a16:creationId xmlns:a16="http://schemas.microsoft.com/office/drawing/2014/main" id="{3DB77D74-0DB0-43CA-97A6-8D0CD7669BF4}"/>
              </a:ext>
            </a:extLst>
          </p:cNvPr>
          <p:cNvGraphicFramePr>
            <a:graphicFrameLocks/>
          </p:cNvGraphicFramePr>
          <p:nvPr>
            <p:extLst>
              <p:ext uri="{D42A27DB-BD31-4B8C-83A1-F6EECF244321}">
                <p14:modId xmlns:p14="http://schemas.microsoft.com/office/powerpoint/2010/main" val="1725696839"/>
              </p:ext>
            </p:extLst>
          </p:nvPr>
        </p:nvGraphicFramePr>
        <p:xfrm>
          <a:off x="855360" y="2366468"/>
          <a:ext cx="5111640" cy="404117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905285F-6EAD-4DC2-AFA8-9798D36885A7}"/>
              </a:ext>
            </a:extLst>
          </p:cNvPr>
          <p:cNvPicPr>
            <a:picLocks noChangeAspect="1"/>
          </p:cNvPicPr>
          <p:nvPr/>
        </p:nvPicPr>
        <p:blipFill rotWithShape="1">
          <a:blip r:embed="rId3">
            <a:extLst>
              <a:ext uri="{28A0092B-C50C-407E-A947-70E740481C1C}">
                <a14:useLocalDpi xmlns:a14="http://schemas.microsoft.com/office/drawing/2010/main" val="0"/>
              </a:ext>
            </a:extLst>
          </a:blip>
          <a:srcRect r="18203" b="10046"/>
          <a:stretch/>
        </p:blipFill>
        <p:spPr>
          <a:xfrm>
            <a:off x="10244766" y="4421085"/>
            <a:ext cx="1887492" cy="2311577"/>
          </a:xfrm>
          <a:prstGeom prst="rect">
            <a:avLst/>
          </a:prstGeom>
        </p:spPr>
      </p:pic>
      <p:sp>
        <p:nvSpPr>
          <p:cNvPr id="474" name="CustomShape 1"/>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a:latin typeface="Arial"/>
            </a:endParaRPr>
          </a:p>
          <a:p>
            <a:pPr>
              <a:lnSpc>
                <a:spcPct val="90000"/>
              </a:lnSpc>
              <a:tabLst>
                <a:tab pos="0" algn="l"/>
              </a:tabLst>
            </a:pPr>
            <a:r>
              <a:rPr lang="en-GB" sz="2800" b="1" strike="noStrike" spc="-1">
                <a:solidFill>
                  <a:srgbClr val="000000"/>
                </a:solidFill>
                <a:latin typeface="Calibri"/>
                <a:ea typeface="DejaVu Sans"/>
              </a:rPr>
              <a:t>...our impact on climate change?</a:t>
            </a:r>
            <a:endParaRPr lang="en-GB" sz="2800" b="0" strike="noStrike" spc="-1">
              <a:latin typeface="Arial"/>
            </a:endParaRPr>
          </a:p>
          <a:p>
            <a:pPr>
              <a:lnSpc>
                <a:spcPct val="90000"/>
              </a:lnSpc>
              <a:tabLst>
                <a:tab pos="0" algn="l"/>
              </a:tabLst>
            </a:pPr>
            <a:endParaRPr lang="en-GB" sz="2800" b="0" strike="noStrike" spc="-1">
              <a:latin typeface="Arial"/>
            </a:endParaRPr>
          </a:p>
        </p:txBody>
      </p:sp>
      <p:sp>
        <p:nvSpPr>
          <p:cNvPr id="475" name="CustomShape 2"/>
          <p:cNvSpPr/>
          <p:nvPr/>
        </p:nvSpPr>
        <p:spPr>
          <a:xfrm>
            <a:off x="6767373" y="2275963"/>
            <a:ext cx="4632627" cy="3743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fontScale="25000" lnSpcReduction="20000"/>
          </a:bodyPr>
          <a:lstStyle/>
          <a:p>
            <a:pPr>
              <a:lnSpc>
                <a:spcPct val="120000"/>
              </a:lnSpc>
            </a:pPr>
            <a:r>
              <a:rPr lang="en-GB" sz="9600" b="1" strike="noStrike" spc="-1" dirty="0">
                <a:solidFill>
                  <a:srgbClr val="008BD2"/>
                </a:solidFill>
                <a:latin typeface="Calibri"/>
                <a:ea typeface="DejaVu Sans"/>
              </a:rPr>
              <a:t>94%</a:t>
            </a:r>
            <a:r>
              <a:rPr lang="en-GB" sz="8000" b="1" strike="noStrike" spc="-1" dirty="0">
                <a:solidFill>
                  <a:srgbClr val="000000"/>
                </a:solidFill>
                <a:latin typeface="Calibri"/>
                <a:ea typeface="Times New Roman"/>
              </a:rPr>
              <a:t>* </a:t>
            </a:r>
            <a:r>
              <a:rPr lang="en-GB" sz="8000" b="0" strike="noStrike" spc="-1" dirty="0">
                <a:solidFill>
                  <a:srgbClr val="000000"/>
                </a:solidFill>
                <a:latin typeface="Calibri"/>
                <a:ea typeface="Times New Roman"/>
              </a:rPr>
              <a:t>thought emissions are caused by human activity &amp; contribute to climate change.</a:t>
            </a:r>
            <a:endParaRPr lang="en-GB" sz="8000" b="0" strike="noStrike" spc="-1" dirty="0">
              <a:latin typeface="Arial"/>
            </a:endParaRPr>
          </a:p>
          <a:p>
            <a:pPr>
              <a:lnSpc>
                <a:spcPct val="120000"/>
              </a:lnSpc>
              <a:spcBef>
                <a:spcPts val="1200"/>
              </a:spcBef>
            </a:pPr>
            <a:r>
              <a:rPr lang="en-GB" sz="8000" b="1" strike="noStrike" spc="-1" dirty="0">
                <a:solidFill>
                  <a:srgbClr val="008BD2"/>
                </a:solidFill>
                <a:latin typeface="Calibri"/>
                <a:ea typeface="DejaVu Sans"/>
              </a:rPr>
              <a:t>93%</a:t>
            </a:r>
            <a:r>
              <a:rPr lang="en-GB" sz="8000" b="1" strike="noStrike" spc="-1" dirty="0">
                <a:solidFill>
                  <a:srgbClr val="000000"/>
                </a:solidFill>
                <a:latin typeface="Calibri"/>
                <a:ea typeface="Times New Roman"/>
              </a:rPr>
              <a:t> </a:t>
            </a:r>
            <a:r>
              <a:rPr lang="en-GB" sz="8000" b="0" strike="noStrike" spc="-1" dirty="0">
                <a:solidFill>
                  <a:srgbClr val="000000"/>
                </a:solidFill>
                <a:latin typeface="Calibri"/>
                <a:ea typeface="Times New Roman"/>
              </a:rPr>
              <a:t>thought increases in extreme weather patterns, intensified droughts, shrinking ice caps are all signs of climate change;</a:t>
            </a:r>
            <a:endParaRPr lang="en-GB" sz="8000" b="0" strike="noStrike" spc="-1" dirty="0">
              <a:latin typeface="Arial"/>
            </a:endParaRPr>
          </a:p>
          <a:p>
            <a:pPr>
              <a:lnSpc>
                <a:spcPct val="120000"/>
              </a:lnSpc>
              <a:spcBef>
                <a:spcPts val="1200"/>
              </a:spcBef>
            </a:pPr>
            <a:r>
              <a:rPr lang="en-GB" sz="8000" b="1" strike="noStrike" spc="-1" dirty="0">
                <a:solidFill>
                  <a:srgbClr val="008BD2"/>
                </a:solidFill>
                <a:latin typeface="Calibri"/>
                <a:ea typeface="DejaVu Sans"/>
              </a:rPr>
              <a:t>74%</a:t>
            </a:r>
            <a:r>
              <a:rPr lang="en-GB" sz="8000" b="1" strike="noStrike" spc="-1" dirty="0">
                <a:solidFill>
                  <a:srgbClr val="000000"/>
                </a:solidFill>
                <a:latin typeface="Calibri"/>
                <a:ea typeface="Times New Roman"/>
              </a:rPr>
              <a:t> </a:t>
            </a:r>
            <a:r>
              <a:rPr lang="en-GB" sz="8000" b="0" strike="noStrike" spc="-1" dirty="0">
                <a:solidFill>
                  <a:srgbClr val="000000"/>
                </a:solidFill>
                <a:latin typeface="Calibri"/>
                <a:ea typeface="Times New Roman"/>
              </a:rPr>
              <a:t>thought their everyday choices will have an impact on climate change, in either a positive or negative way</a:t>
            </a:r>
            <a:r>
              <a:rPr lang="en-GB" sz="8000" spc="-1" dirty="0">
                <a:solidFill>
                  <a:srgbClr val="000000"/>
                </a:solidFill>
                <a:latin typeface="Calibri"/>
                <a:ea typeface="Times New Roman"/>
              </a:rPr>
              <a:t>.</a:t>
            </a:r>
            <a:endParaRPr lang="en-GB" sz="1200" spc="-1" dirty="0">
              <a:solidFill>
                <a:srgbClr val="000000"/>
              </a:solidFill>
              <a:latin typeface="Arial"/>
              <a:ea typeface="Times New Roman"/>
            </a:endParaRPr>
          </a:p>
          <a:p>
            <a:pPr>
              <a:lnSpc>
                <a:spcPct val="120000"/>
              </a:lnSpc>
              <a:spcBef>
                <a:spcPts val="1800"/>
              </a:spcBef>
            </a:pPr>
            <a:r>
              <a:rPr lang="en-GB" sz="3600" i="1" spc="-1" dirty="0">
                <a:solidFill>
                  <a:srgbClr val="000000"/>
                </a:solidFill>
                <a:latin typeface="Calibri"/>
                <a:ea typeface="Times New Roman"/>
              </a:rPr>
              <a:t>*%</a:t>
            </a:r>
            <a:r>
              <a:rPr lang="en-GB" sz="3600" b="0" i="1" strike="noStrike" spc="-1" dirty="0">
                <a:solidFill>
                  <a:srgbClr val="000000"/>
                </a:solidFill>
                <a:latin typeface="Calibri"/>
                <a:ea typeface="Times New Roman"/>
              </a:rPr>
              <a:t> given for these ‘awareness' stats is of those students who ‘strongly agreed’ to ‘agreed.’</a:t>
            </a:r>
            <a:endParaRPr lang="en-GB" sz="3600" b="0" strike="noStrike" spc="-1" dirty="0">
              <a:latin typeface="Arial"/>
            </a:endParaRPr>
          </a:p>
        </p:txBody>
      </p:sp>
      <p:sp>
        <p:nvSpPr>
          <p:cNvPr id="478" name="CustomShape 3"/>
          <p:cNvSpPr/>
          <p:nvPr/>
        </p:nvSpPr>
        <p:spPr>
          <a:xfrm>
            <a:off x="6624000" y="2376000"/>
            <a:ext cx="5110200" cy="888480"/>
          </a:xfrm>
          <a:prstGeom prst="rect">
            <a:avLst/>
          </a:prstGeom>
          <a:noFill/>
          <a:ln>
            <a:noFill/>
          </a:ln>
        </p:spPr>
        <p:style>
          <a:lnRef idx="0">
            <a:scrgbClr r="0" g="0" b="0"/>
          </a:lnRef>
          <a:fillRef idx="0">
            <a:scrgbClr r="0" g="0" b="0"/>
          </a:fillRef>
          <a:effectRef idx="0">
            <a:scrgbClr r="0" g="0" b="0"/>
          </a:effectRef>
          <a:fontRef idx="minor"/>
        </p:style>
      </p:sp>
      <p:sp>
        <p:nvSpPr>
          <p:cNvPr id="479" name="CustomShape 4"/>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Pr dirty="0"/>
            </a:br>
            <a:r>
              <a:rPr lang="en-GB" sz="4400" b="1" strike="noStrike" spc="-1" dirty="0">
                <a:solidFill>
                  <a:srgbClr val="008BD2"/>
                </a:solidFill>
                <a:latin typeface="Calibri"/>
                <a:ea typeface="DejaVu Sans"/>
              </a:rPr>
              <a:t>Do our students have an awareness of</a:t>
            </a:r>
            <a:br>
              <a:rPr dirty="0"/>
            </a:br>
            <a:endParaRPr lang="en-GB" sz="4400" b="0" strike="noStrike" spc="-1" dirty="0">
              <a:latin typeface="Arial"/>
            </a:endParaRPr>
          </a:p>
        </p:txBody>
      </p:sp>
      <p:sp>
        <p:nvSpPr>
          <p:cNvPr id="480" name="CustomShape 5"/>
          <p:cNvSpPr/>
          <p:nvPr/>
        </p:nvSpPr>
        <p:spPr>
          <a:xfrm>
            <a:off x="792000" y="2081690"/>
            <a:ext cx="5304000" cy="4319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120000"/>
              </a:lnSpc>
            </a:pPr>
            <a:r>
              <a:rPr lang="en-GB" sz="1600" b="1" strike="noStrike" spc="-1" dirty="0">
                <a:solidFill>
                  <a:srgbClr val="000000"/>
                </a:solidFill>
                <a:latin typeface="Calibri"/>
                <a:ea typeface="Times New Roman"/>
              </a:rPr>
              <a:t>There is a high acceptance of the impact of human activity on climate change, and the implications for the world</a:t>
            </a:r>
            <a:r>
              <a:rPr lang="en-GB" sz="1600" b="0" strike="noStrike" spc="-1" dirty="0">
                <a:solidFill>
                  <a:srgbClr val="000000"/>
                </a:solidFill>
                <a:latin typeface="Calibri"/>
                <a:ea typeface="Times New Roman"/>
              </a:rPr>
              <a:t>:</a:t>
            </a:r>
            <a:endParaRPr lang="en-GB" sz="1600" b="0" strike="noStrike" spc="-1" dirty="0">
              <a:latin typeface="Arial"/>
            </a:endParaRPr>
          </a:p>
          <a:p>
            <a:pPr marL="228600" indent="-224790">
              <a:lnSpc>
                <a:spcPct val="120000"/>
              </a:lnSpc>
              <a:spcBef>
                <a:spcPts val="200"/>
              </a:spcBef>
              <a:buClr>
                <a:srgbClr val="A6CE39"/>
              </a:buClr>
              <a:buFont typeface="Arial"/>
              <a:buChar char="•"/>
            </a:pPr>
            <a:r>
              <a:rPr lang="en-GB" sz="1400" strike="noStrike" spc="-1" dirty="0">
                <a:solidFill>
                  <a:srgbClr val="000000"/>
                </a:solidFill>
                <a:latin typeface="Calibri"/>
                <a:ea typeface="Times New Roman"/>
              </a:rPr>
              <a:t>Acceptance of the impact of human activity on climate change</a:t>
            </a:r>
            <a:r>
              <a:rPr lang="en-GB" sz="1400" spc="-1" dirty="0">
                <a:solidFill>
                  <a:srgbClr val="000000"/>
                </a:solidFill>
                <a:latin typeface="Calibri"/>
                <a:ea typeface="Times New Roman"/>
              </a:rPr>
              <a:t> was always above 90%</a:t>
            </a:r>
            <a:r>
              <a:rPr lang="en-GB" sz="1400" strike="noStrike" spc="-1" dirty="0">
                <a:solidFill>
                  <a:srgbClr val="000000"/>
                </a:solidFill>
                <a:latin typeface="Calibri"/>
                <a:ea typeface="Times New Roman"/>
              </a:rPr>
              <a:t> </a:t>
            </a:r>
            <a:r>
              <a:rPr lang="en-GB" sz="1400" spc="-1" dirty="0">
                <a:solidFill>
                  <a:srgbClr val="000000"/>
                </a:solidFill>
                <a:latin typeface="Calibri"/>
                <a:ea typeface="Times New Roman"/>
              </a:rPr>
              <a:t>of students and rose</a:t>
            </a:r>
            <a:r>
              <a:rPr lang="en-GB" sz="1400" strike="noStrike" spc="-1" dirty="0">
                <a:solidFill>
                  <a:srgbClr val="000000"/>
                </a:solidFill>
                <a:latin typeface="Calibri"/>
                <a:ea typeface="Times New Roman"/>
              </a:rPr>
              <a:t> to 100%</a:t>
            </a:r>
            <a:r>
              <a:rPr lang="en-GB" sz="1400" spc="-1" dirty="0">
                <a:solidFill>
                  <a:srgbClr val="000000"/>
                </a:solidFill>
                <a:latin typeface="Calibri"/>
                <a:ea typeface="Times New Roman"/>
              </a:rPr>
              <a:t> of </a:t>
            </a:r>
            <a:r>
              <a:rPr lang="en-GB" sz="1400" strike="noStrike" spc="-1" dirty="0">
                <a:solidFill>
                  <a:srgbClr val="000000"/>
                </a:solidFill>
                <a:latin typeface="Calibri"/>
                <a:ea typeface="Times New Roman"/>
              </a:rPr>
              <a:t>18 year </a:t>
            </a:r>
            <a:r>
              <a:rPr lang="en-GB" sz="1400" spc="-1" dirty="0">
                <a:solidFill>
                  <a:srgbClr val="000000"/>
                </a:solidFill>
                <a:latin typeface="Calibri"/>
                <a:ea typeface="Times New Roman"/>
              </a:rPr>
              <a:t>olds</a:t>
            </a:r>
            <a:r>
              <a:rPr lang="en-GB" sz="1400" strike="noStrike" spc="-1" dirty="0">
                <a:solidFill>
                  <a:srgbClr val="000000"/>
                </a:solidFill>
                <a:latin typeface="Calibri"/>
                <a:ea typeface="Times New Roman"/>
              </a:rPr>
              <a:t>.</a:t>
            </a:r>
            <a:r>
              <a:rPr lang="en-GB" sz="1400" spc="-1" dirty="0">
                <a:solidFill>
                  <a:srgbClr val="000000"/>
                </a:solidFill>
                <a:latin typeface="Calibri"/>
                <a:ea typeface="Times New Roman"/>
              </a:rPr>
              <a:t> </a:t>
            </a:r>
            <a:endParaRPr lang="en-GB" sz="1400" spc="-1" dirty="0"/>
          </a:p>
          <a:p>
            <a:pPr marL="228600" indent="-224790">
              <a:lnSpc>
                <a:spcPct val="120000"/>
              </a:lnSpc>
              <a:buClr>
                <a:srgbClr val="A6CE39"/>
              </a:buClr>
              <a:buFont typeface="Arial"/>
              <a:buChar char="•"/>
            </a:pPr>
            <a:r>
              <a:rPr lang="en-GB" sz="1400" b="0" strike="noStrike" spc="-1" dirty="0">
                <a:solidFill>
                  <a:srgbClr val="000000"/>
                </a:solidFill>
                <a:latin typeface="Calibri"/>
                <a:ea typeface="Times New Roman"/>
              </a:rPr>
              <a:t>Just 0.5% of students (these were all boys) disagreed or strongly disagreed that emissions are caused by human activity.</a:t>
            </a:r>
            <a:endParaRPr lang="en-GB" sz="1400" spc="-1" dirty="0"/>
          </a:p>
          <a:p>
            <a:pPr>
              <a:lnSpc>
                <a:spcPct val="120000"/>
              </a:lnSpc>
            </a:pPr>
            <a:endParaRPr lang="en-GB" sz="1400" b="0" strike="noStrike" spc="-1" dirty="0">
              <a:latin typeface="Arial"/>
            </a:endParaRPr>
          </a:p>
          <a:p>
            <a:r>
              <a:rPr lang="en-GB" sz="1400" b="0" strike="noStrike" spc="-1" dirty="0">
                <a:solidFill>
                  <a:srgbClr val="000000"/>
                </a:solidFill>
                <a:latin typeface="Calibri"/>
                <a:ea typeface="Times New Roman"/>
              </a:rPr>
              <a:t>Whilst almost all students recognised the seriousness of problems,</a:t>
            </a:r>
            <a:r>
              <a:rPr lang="en-GB" sz="1400" b="1" spc="-1" dirty="0">
                <a:solidFill>
                  <a:srgbClr val="000000"/>
                </a:solidFill>
                <a:latin typeface="Calibri"/>
                <a:ea typeface="Times New Roman"/>
              </a:rPr>
              <a:t> </a:t>
            </a:r>
            <a:endParaRPr lang="en-GB" sz="1400" b="1" strike="noStrike" spc="-1" dirty="0">
              <a:latin typeface="Calibri"/>
            </a:endParaRPr>
          </a:p>
          <a:p>
            <a:pPr marL="289560" indent="-285750">
              <a:lnSpc>
                <a:spcPct val="120000"/>
              </a:lnSpc>
              <a:spcBef>
                <a:spcPts val="200"/>
              </a:spcBef>
              <a:buClr>
                <a:srgbClr val="A6CE39"/>
              </a:buClr>
              <a:buFont typeface="Arial"/>
              <a:buChar char="•"/>
            </a:pPr>
            <a:r>
              <a:rPr lang="en-GB" sz="1400" b="1" spc="-1" dirty="0">
                <a:solidFill>
                  <a:srgbClr val="000000"/>
                </a:solidFill>
                <a:latin typeface="Calibri"/>
                <a:ea typeface="Times New Roman"/>
                <a:cs typeface="Calibri"/>
              </a:rPr>
              <a:t>Fewer students (74%) thought their everyday choices will have an impact:</a:t>
            </a:r>
            <a:endParaRPr lang="en-GB" sz="1400" spc="-1" dirty="0">
              <a:solidFill>
                <a:srgbClr val="000000"/>
              </a:solidFill>
              <a:latin typeface="Calibri"/>
              <a:ea typeface="Times New Roman"/>
            </a:endParaRPr>
          </a:p>
          <a:p>
            <a:pPr marL="228600" indent="-224790">
              <a:lnSpc>
                <a:spcPct val="120000"/>
              </a:lnSpc>
              <a:spcBef>
                <a:spcPts val="200"/>
              </a:spcBef>
              <a:buClr>
                <a:srgbClr val="A6CE39"/>
              </a:buClr>
              <a:buFont typeface="Arial"/>
              <a:buChar char="•"/>
            </a:pPr>
            <a:r>
              <a:rPr lang="en-GB" sz="1400" b="0" strike="noStrike" spc="-1" dirty="0">
                <a:solidFill>
                  <a:srgbClr val="000000"/>
                </a:solidFill>
                <a:latin typeface="Calibri"/>
                <a:ea typeface="Times New Roman"/>
              </a:rPr>
              <a:t>The age group that most strongly disagreed or disagreed with this statement were students aged 16 years (11</a:t>
            </a:r>
            <a:r>
              <a:rPr lang="en-GB" sz="1400" spc="-1" dirty="0">
                <a:solidFill>
                  <a:srgbClr val="000000"/>
                </a:solidFill>
                <a:latin typeface="Calibri"/>
                <a:ea typeface="Times New Roman"/>
              </a:rPr>
              <a:t>%).</a:t>
            </a:r>
          </a:p>
          <a:p>
            <a:pPr marL="228600" indent="-224790">
              <a:lnSpc>
                <a:spcPct val="120000"/>
              </a:lnSpc>
              <a:spcBef>
                <a:spcPts val="200"/>
              </a:spcBef>
              <a:buClr>
                <a:srgbClr val="A6CE39"/>
              </a:buClr>
              <a:buFont typeface="Arial"/>
              <a:buChar char="•"/>
            </a:pPr>
            <a:r>
              <a:rPr lang="en-GB" sz="1400" dirty="0">
                <a:latin typeface="Calibri"/>
              </a:rPr>
              <a:t>More females (80%) and students identifying as non-binary (87%) than males (67%) thought that their everyday choices will have an impact on climate change.</a:t>
            </a:r>
            <a:endParaRPr lang="en-GB" sz="1400" dirty="0"/>
          </a:p>
          <a:p>
            <a:pPr marL="228600" indent="-224790">
              <a:lnSpc>
                <a:spcPct val="120000"/>
              </a:lnSpc>
              <a:spcBef>
                <a:spcPts val="200"/>
              </a:spcBef>
              <a:buClr>
                <a:srgbClr val="A6CE39"/>
              </a:buClr>
              <a:buFont typeface="Arial"/>
              <a:buChar char="•"/>
            </a:pPr>
            <a:endParaRPr lang="en-GB" sz="1400" b="0" strike="noStrike" spc="-1" dirty="0">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 name="CustomShape 1"/>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
              <a:rPr lang="en-GB" sz="4400" b="1" strike="noStrike" spc="-1">
                <a:solidFill>
                  <a:srgbClr val="008BD2"/>
                </a:solidFill>
                <a:latin typeface="Calibri"/>
                <a:ea typeface="DejaVu Sans"/>
              </a:rPr>
              <a:t>Do our students have an awareness of</a:t>
            </a:r>
            <a:br/>
            <a:endParaRPr lang="en-GB" sz="4400" b="0" strike="noStrike" spc="-1">
              <a:latin typeface="Arial"/>
            </a:endParaRPr>
          </a:p>
        </p:txBody>
      </p:sp>
      <p:sp>
        <p:nvSpPr>
          <p:cNvPr id="482" name="CustomShape 2"/>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a:latin typeface="Arial"/>
            </a:endParaRPr>
          </a:p>
          <a:p>
            <a:pPr>
              <a:lnSpc>
                <a:spcPct val="90000"/>
              </a:lnSpc>
              <a:tabLst>
                <a:tab pos="0" algn="l"/>
              </a:tabLst>
            </a:pPr>
            <a:r>
              <a:rPr lang="en-GB" sz="2800" b="1" strike="noStrike" spc="-1">
                <a:solidFill>
                  <a:srgbClr val="000000"/>
                </a:solidFill>
                <a:latin typeface="Calibri"/>
                <a:ea typeface="DejaVu Sans"/>
              </a:rPr>
              <a:t>...how climate change affects people?</a:t>
            </a:r>
            <a:endParaRPr lang="en-GB" sz="2800" b="0" strike="noStrike" spc="-1">
              <a:latin typeface="Arial"/>
            </a:endParaRPr>
          </a:p>
          <a:p>
            <a:pPr>
              <a:lnSpc>
                <a:spcPct val="90000"/>
              </a:lnSpc>
              <a:tabLst>
                <a:tab pos="0" algn="l"/>
              </a:tabLst>
            </a:pPr>
            <a:endParaRPr lang="en-GB" sz="2800" b="0" strike="noStrike" spc="-1">
              <a:latin typeface="Arial"/>
            </a:endParaRPr>
          </a:p>
        </p:txBody>
      </p:sp>
      <p:sp>
        <p:nvSpPr>
          <p:cNvPr id="483" name="CustomShape 3"/>
          <p:cNvSpPr/>
          <p:nvPr/>
        </p:nvSpPr>
        <p:spPr>
          <a:xfrm>
            <a:off x="6872157" y="2016000"/>
            <a:ext cx="4464627" cy="3733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fontScale="25000" lnSpcReduction="20000"/>
          </a:bodyPr>
          <a:lstStyle/>
          <a:p>
            <a:pPr>
              <a:lnSpc>
                <a:spcPct val="120000"/>
              </a:lnSpc>
            </a:pPr>
            <a:r>
              <a:rPr lang="en-GB" sz="9600" b="1" strike="noStrike" spc="-1" dirty="0">
                <a:solidFill>
                  <a:srgbClr val="008BD2"/>
                </a:solidFill>
                <a:latin typeface="Calibri"/>
                <a:ea typeface="DejaVu Sans"/>
              </a:rPr>
              <a:t>88%</a:t>
            </a:r>
            <a:r>
              <a:rPr lang="en-GB" sz="7200" b="1" strike="noStrike" spc="-1" dirty="0">
                <a:solidFill>
                  <a:srgbClr val="000000"/>
                </a:solidFill>
                <a:latin typeface="Calibri"/>
                <a:ea typeface="Times New Roman"/>
              </a:rPr>
              <a:t>* </a:t>
            </a:r>
            <a:r>
              <a:rPr lang="en-GB" sz="7200" b="0" strike="noStrike" spc="-1" dirty="0">
                <a:solidFill>
                  <a:srgbClr val="000000"/>
                </a:solidFill>
                <a:latin typeface="Calibri"/>
                <a:ea typeface="Times New Roman"/>
              </a:rPr>
              <a:t>of students thought climate change is already having a negative effect on people's lives around the world. </a:t>
            </a:r>
            <a:endParaRPr lang="en-GB" sz="7200" b="0" strike="noStrike" spc="-1" dirty="0">
              <a:latin typeface="Arial"/>
            </a:endParaRPr>
          </a:p>
          <a:p>
            <a:pPr>
              <a:lnSpc>
                <a:spcPct val="120000"/>
              </a:lnSpc>
              <a:spcBef>
                <a:spcPts val="1200"/>
              </a:spcBef>
            </a:pPr>
            <a:r>
              <a:rPr lang="en-GB" sz="9600" b="1" strike="noStrike" spc="-1" dirty="0">
                <a:solidFill>
                  <a:srgbClr val="008BD2"/>
                </a:solidFill>
                <a:latin typeface="Calibri"/>
                <a:ea typeface="DejaVu Sans"/>
              </a:rPr>
              <a:t>34%</a:t>
            </a:r>
            <a:r>
              <a:rPr lang="en-GB" sz="7200" b="1" strike="noStrike" spc="-1" dirty="0">
                <a:solidFill>
                  <a:srgbClr val="000000"/>
                </a:solidFill>
                <a:latin typeface="Calibri"/>
                <a:ea typeface="Times New Roman"/>
              </a:rPr>
              <a:t> </a:t>
            </a:r>
            <a:r>
              <a:rPr lang="en-GB" sz="7200" b="0" strike="noStrike" spc="-1" dirty="0">
                <a:solidFill>
                  <a:srgbClr val="000000"/>
                </a:solidFill>
                <a:latin typeface="Calibri"/>
                <a:ea typeface="Times New Roman"/>
              </a:rPr>
              <a:t>of students thought climate change is already affecting their own life &amp; the way they live. </a:t>
            </a:r>
            <a:endParaRPr lang="en-GB" sz="7200" b="0" strike="noStrike" spc="-1" dirty="0">
              <a:latin typeface="Arial"/>
            </a:endParaRPr>
          </a:p>
          <a:p>
            <a:pPr>
              <a:lnSpc>
                <a:spcPct val="120000"/>
              </a:lnSpc>
              <a:spcBef>
                <a:spcPts val="1200"/>
              </a:spcBef>
            </a:pPr>
            <a:r>
              <a:rPr lang="en-GB" sz="9600" b="1" strike="noStrike" spc="-1" dirty="0">
                <a:solidFill>
                  <a:srgbClr val="008BD2"/>
                </a:solidFill>
                <a:latin typeface="Calibri"/>
                <a:ea typeface="DejaVu Sans"/>
              </a:rPr>
              <a:t>86% </a:t>
            </a:r>
            <a:r>
              <a:rPr lang="en-GB" sz="7200" b="0" strike="noStrike" spc="-1" dirty="0">
                <a:solidFill>
                  <a:srgbClr val="000000"/>
                </a:solidFill>
                <a:latin typeface="Calibri"/>
                <a:ea typeface="Times New Roman"/>
              </a:rPr>
              <a:t>of students thought climate change will ‘affect my life and the way I live in the future’.</a:t>
            </a:r>
          </a:p>
          <a:p>
            <a:pPr marL="720">
              <a:lnSpc>
                <a:spcPct val="120000"/>
              </a:lnSpc>
              <a:tabLst>
                <a:tab pos="0" algn="l"/>
              </a:tabLst>
            </a:pPr>
            <a:endParaRPr lang="en-GB" sz="3200" b="0" i="1" strike="noStrike" spc="-1" dirty="0">
              <a:solidFill>
                <a:srgbClr val="000000"/>
              </a:solidFill>
              <a:latin typeface="Calibri"/>
              <a:ea typeface="Times New Roman"/>
            </a:endParaRPr>
          </a:p>
          <a:p>
            <a:pPr marL="720">
              <a:lnSpc>
                <a:spcPct val="120000"/>
              </a:lnSpc>
              <a:tabLst>
                <a:tab pos="0" algn="l"/>
              </a:tabLst>
            </a:pPr>
            <a:r>
              <a:rPr lang="en-GB" sz="3200" b="0" i="1" strike="noStrike" spc="-1" dirty="0">
                <a:solidFill>
                  <a:srgbClr val="000000"/>
                </a:solidFill>
                <a:latin typeface="Calibri"/>
                <a:ea typeface="Times New Roman"/>
              </a:rPr>
              <a:t>*% given for these ‘awareness' stats is of those students who ‘strongly agreed’ to ‘agreed.’</a:t>
            </a:r>
            <a:endParaRPr lang="en-GB" sz="3200" b="0" strike="noStrike" spc="-1" dirty="0">
              <a:latin typeface="Arial"/>
            </a:endParaRPr>
          </a:p>
        </p:txBody>
      </p:sp>
      <p:sp>
        <p:nvSpPr>
          <p:cNvPr id="484" name="CustomShape 4"/>
          <p:cNvSpPr/>
          <p:nvPr/>
        </p:nvSpPr>
        <p:spPr>
          <a:xfrm>
            <a:off x="811921" y="2016000"/>
            <a:ext cx="5427988" cy="4319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600" b="1" strike="noStrike" spc="-1">
                <a:solidFill>
                  <a:srgbClr val="000000"/>
                </a:solidFill>
                <a:latin typeface="Calibri"/>
                <a:ea typeface="Times New Roman"/>
                <a:cs typeface="Calibri"/>
              </a:rPr>
              <a:t>Whilst climate change is widely </a:t>
            </a:r>
            <a:r>
              <a:rPr lang="en-GB" sz="1600" b="1" spc="-1">
                <a:solidFill>
                  <a:srgbClr val="000000"/>
                </a:solidFill>
                <a:latin typeface="Calibri"/>
                <a:ea typeface="Times New Roman"/>
                <a:cs typeface="Calibri"/>
              </a:rPr>
              <a:t>recognised</a:t>
            </a:r>
            <a:r>
              <a:rPr lang="en-GB" sz="1600" b="1" strike="noStrike" spc="-1">
                <a:solidFill>
                  <a:srgbClr val="000000"/>
                </a:solidFill>
                <a:latin typeface="Calibri"/>
                <a:ea typeface="Times New Roman"/>
                <a:cs typeface="Calibri"/>
              </a:rPr>
              <a:t> to be happening now, how it affects us is seen more as a future issue.</a:t>
            </a:r>
            <a:r>
              <a:rPr lang="en-GB" sz="1600" b="1" spc="-1">
                <a:solidFill>
                  <a:srgbClr val="000000"/>
                </a:solidFill>
                <a:latin typeface="Calibri"/>
                <a:ea typeface="Times New Roman"/>
                <a:cs typeface="Calibri"/>
              </a:rPr>
              <a:t> </a:t>
            </a:r>
            <a:r>
              <a:rPr lang="en-GB" sz="1600" spc="-1">
                <a:solidFill>
                  <a:srgbClr val="000000"/>
                </a:solidFill>
                <a:latin typeface="Calibri"/>
                <a:ea typeface="Times New Roman"/>
                <a:cs typeface="Calibri"/>
              </a:rPr>
              <a:t> </a:t>
            </a:r>
            <a:endParaRPr lang="en-US" sz="1600"/>
          </a:p>
          <a:p>
            <a:endParaRPr lang="en-GB" sz="1400" spc="-1">
              <a:solidFill>
                <a:srgbClr val="000000"/>
              </a:solidFill>
              <a:latin typeface="Calibri" panose="020F0502020204030204" pitchFamily="34" charset="0"/>
              <a:ea typeface="Times New Roman"/>
              <a:cs typeface="Calibri" panose="020F0502020204030204" pitchFamily="34" charset="0"/>
            </a:endParaRPr>
          </a:p>
          <a:p>
            <a:r>
              <a:rPr lang="en-GB" sz="1400" b="0" strike="noStrike" spc="-1">
                <a:solidFill>
                  <a:srgbClr val="000000"/>
                </a:solidFill>
                <a:latin typeface="Calibri"/>
                <a:ea typeface="Times New Roman"/>
                <a:cs typeface="Calibri"/>
              </a:rPr>
              <a:t>In response to the statement, ‘Climate change is already affecting my life and the way I live’:</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spc="-1">
                <a:solidFill>
                  <a:srgbClr val="000000"/>
                </a:solidFill>
                <a:latin typeface="Calibri"/>
                <a:ea typeface="Times New Roman"/>
                <a:cs typeface="Calibri"/>
              </a:rPr>
              <a:t>Around one third of students (34%) either agreed or strongly agreed.</a:t>
            </a:r>
            <a:endParaRPr lang="en-GB" sz="1400" b="1" spc="-1">
              <a:solidFill>
                <a:srgbClr val="000000"/>
              </a:solidFill>
              <a:latin typeface="Calibri"/>
              <a:ea typeface="Times New Roman"/>
              <a:cs typeface="Calibri"/>
            </a:endParaRPr>
          </a:p>
          <a:p>
            <a:pPr marL="228600" indent="-224790">
              <a:spcBef>
                <a:spcPts val="200"/>
              </a:spcBef>
              <a:buClr>
                <a:srgbClr val="A6CE39"/>
              </a:buClr>
              <a:buFont typeface="Arial"/>
              <a:buChar char="•"/>
            </a:pPr>
            <a:r>
              <a:rPr lang="en-GB" sz="1400" b="1" strike="noStrike" spc="-1">
                <a:solidFill>
                  <a:srgbClr val="000000"/>
                </a:solidFill>
                <a:latin typeface="Calibri"/>
                <a:ea typeface="Times New Roman"/>
                <a:cs typeface="Calibri"/>
              </a:rPr>
              <a:t>A quarter of students (26%) disagreed or strongly disagreed that climate change is affecting their lives already.</a:t>
            </a:r>
            <a:r>
              <a:rPr lang="en-GB" sz="1400" b="1" spc="-1">
                <a:solidFill>
                  <a:srgbClr val="000000"/>
                </a:solidFill>
                <a:latin typeface="Calibri"/>
                <a:ea typeface="Times New Roman"/>
                <a:cs typeface="Calibri"/>
              </a:rPr>
              <a:t>  </a:t>
            </a:r>
            <a:r>
              <a:rPr lang="en-GB" sz="1400" b="0" strike="noStrike" spc="-1">
                <a:solidFill>
                  <a:srgbClr val="000000"/>
                </a:solidFill>
                <a:latin typeface="Calibri"/>
                <a:ea typeface="Times New Roman"/>
                <a:cs typeface="Calibri"/>
              </a:rPr>
              <a:t>This was expressed by more boys (34%) than others.</a:t>
            </a:r>
            <a:r>
              <a:rPr lang="en-GB" sz="1400" b="1" spc="-1">
                <a:solidFill>
                  <a:srgbClr val="000000"/>
                </a:solidFill>
                <a:latin typeface="Calibri"/>
                <a:ea typeface="Times New Roman"/>
                <a:cs typeface="Calibri"/>
              </a:rPr>
              <a:t> </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b="0" strike="noStrike" spc="-1">
                <a:solidFill>
                  <a:srgbClr val="000000"/>
                </a:solidFill>
                <a:latin typeface="Calibri"/>
                <a:ea typeface="Times New Roman"/>
                <a:cs typeface="Calibri"/>
              </a:rPr>
              <a:t>Slightly fewer (30%) students said, ‘I neither agree nor disagree.’</a:t>
            </a:r>
            <a:r>
              <a:rPr lang="en-GB" sz="1400" spc="-1">
                <a:solidFill>
                  <a:srgbClr val="000000"/>
                </a:solidFill>
                <a:latin typeface="Calibri"/>
                <a:ea typeface="Times New Roman"/>
                <a:cs typeface="Calibri"/>
              </a:rPr>
              <a:t> Students at 15</a:t>
            </a:r>
            <a:r>
              <a:rPr lang="en-GB" sz="1400" b="0" strike="noStrike" spc="-1">
                <a:solidFill>
                  <a:srgbClr val="000000"/>
                </a:solidFill>
                <a:latin typeface="Calibri"/>
                <a:ea typeface="Times New Roman"/>
                <a:cs typeface="Calibri"/>
              </a:rPr>
              <a:t> </a:t>
            </a:r>
            <a:r>
              <a:rPr lang="en-GB" sz="1400" spc="-1">
                <a:solidFill>
                  <a:srgbClr val="000000"/>
                </a:solidFill>
                <a:latin typeface="Calibri"/>
                <a:ea typeface="Times New Roman"/>
                <a:cs typeface="Calibri"/>
              </a:rPr>
              <a:t>years</a:t>
            </a:r>
            <a:r>
              <a:rPr lang="en-GB" sz="1400" b="0" strike="noStrike" spc="-1">
                <a:solidFill>
                  <a:srgbClr val="000000"/>
                </a:solidFill>
                <a:latin typeface="Calibri"/>
                <a:ea typeface="Times New Roman"/>
                <a:cs typeface="Calibri"/>
              </a:rPr>
              <a:t> old</a:t>
            </a:r>
            <a:r>
              <a:rPr lang="en-GB" sz="1400" spc="-1">
                <a:solidFill>
                  <a:srgbClr val="000000"/>
                </a:solidFill>
                <a:latin typeface="Calibri"/>
                <a:ea typeface="Times New Roman"/>
                <a:cs typeface="Calibri"/>
              </a:rPr>
              <a:t> </a:t>
            </a:r>
            <a:r>
              <a:rPr lang="en-GB" sz="1400" b="0" strike="noStrike" spc="-1">
                <a:solidFill>
                  <a:srgbClr val="000000"/>
                </a:solidFill>
                <a:latin typeface="Calibri"/>
                <a:ea typeface="Times New Roman"/>
                <a:cs typeface="Calibri"/>
              </a:rPr>
              <a:t>were most unsure (47</a:t>
            </a:r>
            <a:r>
              <a:rPr lang="en-GB" sz="1400" spc="-1">
                <a:solidFill>
                  <a:srgbClr val="000000"/>
                </a:solidFill>
                <a:latin typeface="Calibri"/>
                <a:ea typeface="Times New Roman"/>
                <a:cs typeface="Calibri"/>
              </a:rPr>
              <a:t>% gave this response).</a:t>
            </a:r>
            <a:endParaRPr lang="en-GB" sz="1400" b="0" strike="noStrike" spc="-1">
              <a:latin typeface="Calibri" panose="020F0502020204030204" pitchFamily="34" charset="0"/>
              <a:cs typeface="Calibri" panose="020F0502020204030204" pitchFamily="34" charset="0"/>
            </a:endParaRPr>
          </a:p>
          <a:p>
            <a:endParaRPr lang="en-GB" sz="1400" b="0" strike="noStrike" spc="-1">
              <a:latin typeface="Calibri" panose="020F0502020204030204" pitchFamily="34" charset="0"/>
              <a:cs typeface="Calibri" panose="020F0502020204030204" pitchFamily="34" charset="0"/>
            </a:endParaRPr>
          </a:p>
          <a:p>
            <a:r>
              <a:rPr lang="en-GB" sz="1400" b="0" strike="noStrike" spc="-1">
                <a:solidFill>
                  <a:srgbClr val="000000"/>
                </a:solidFill>
                <a:latin typeface="Calibri"/>
                <a:ea typeface="Times New Roman"/>
                <a:cs typeface="Calibri"/>
              </a:rPr>
              <a:t>However,</a:t>
            </a:r>
            <a:r>
              <a:rPr lang="en-GB" sz="1400" b="1" strike="noStrike" spc="-1">
                <a:solidFill>
                  <a:srgbClr val="000000"/>
                </a:solidFill>
                <a:latin typeface="Calibri"/>
                <a:ea typeface="Times New Roman"/>
                <a:cs typeface="Calibri"/>
              </a:rPr>
              <a:t> students were much more sure that climate change will affect their lives and the way they live in the future:</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strike="noStrike" spc="-1">
                <a:solidFill>
                  <a:srgbClr val="000000"/>
                </a:solidFill>
                <a:latin typeface="Calibri"/>
                <a:ea typeface="Times New Roman"/>
                <a:cs typeface="Calibri"/>
              </a:rPr>
              <a:t>Less than 2% students of all ages disagreed that climate change will affect their lives in the future.</a:t>
            </a:r>
            <a:endParaRPr lang="en-GB" sz="140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b="0" strike="noStrike" spc="-1">
                <a:solidFill>
                  <a:srgbClr val="000000"/>
                </a:solidFill>
                <a:latin typeface="Calibri"/>
                <a:ea typeface="Times New Roman"/>
                <a:cs typeface="Calibri"/>
              </a:rPr>
              <a:t>This was already agreed/strongly agreed by many at 11 years (79%).</a:t>
            </a:r>
            <a:endParaRPr lang="en-GB" sz="1400" b="0" strike="noStrike" spc="-1">
              <a:latin typeface="Calibri" panose="020F0502020204030204" pitchFamily="34" charset="0"/>
              <a:cs typeface="Calibri" panose="020F0502020204030204" pitchFamily="34" charset="0"/>
            </a:endParaRPr>
          </a:p>
          <a:p>
            <a:pPr marL="228600" indent="-224790">
              <a:spcBef>
                <a:spcPts val="200"/>
              </a:spcBef>
              <a:buClr>
                <a:srgbClr val="A6CE39"/>
              </a:buClr>
              <a:buFont typeface="Arial"/>
              <a:buChar char="•"/>
            </a:pPr>
            <a:r>
              <a:rPr lang="en-GB" sz="1400" b="0" strike="noStrike" spc="-1">
                <a:solidFill>
                  <a:srgbClr val="000000"/>
                </a:solidFill>
                <a:latin typeface="Calibri"/>
                <a:ea typeface="Times New Roman"/>
                <a:cs typeface="Calibri"/>
              </a:rPr>
              <a:t>90% students aged 18 agreed or strongly agreed with this statement.</a:t>
            </a:r>
            <a:endParaRPr lang="en-GB" sz="1400" b="0" strike="noStrike" spc="-1">
              <a:latin typeface="Calibri" panose="020F0502020204030204" pitchFamily="34" charset="0"/>
              <a:cs typeface="Calibri" panose="020F0502020204030204" pitchFamily="34" charset="0"/>
            </a:endParaRPr>
          </a:p>
        </p:txBody>
      </p:sp>
      <p:sp>
        <p:nvSpPr>
          <p:cNvPr id="485" name="CustomShape 5"/>
          <p:cNvSpPr/>
          <p:nvPr/>
        </p:nvSpPr>
        <p:spPr>
          <a:xfrm>
            <a:off x="7071086" y="5560768"/>
            <a:ext cx="4266484" cy="973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100000"/>
              </a:lnSpc>
            </a:pPr>
            <a:r>
              <a:rPr lang="en-GB" sz="1200" b="0" strike="noStrike" spc="-1">
                <a:solidFill>
                  <a:srgbClr val="000000"/>
                </a:solidFill>
                <a:latin typeface="Calibri"/>
                <a:ea typeface="DejaVu Sans"/>
              </a:rPr>
              <a:t>When asked to compare the sense of urgency students felt over COVID 19 with our response to the Climate Emergency, very many thought the difference is that climate change is a gradual process whereas</a:t>
            </a:r>
            <a:r>
              <a:rPr lang="en-GB" sz="1200" b="1" strike="noStrike" spc="-1">
                <a:solidFill>
                  <a:srgbClr val="000000"/>
                </a:solidFill>
                <a:latin typeface="Calibri"/>
                <a:ea typeface="DejaVu Sans"/>
              </a:rPr>
              <a:t> COVID has been “quick and recognizable”</a:t>
            </a:r>
            <a:r>
              <a:rPr lang="en-GB" sz="1200" b="0" strike="noStrike" spc="-1">
                <a:solidFill>
                  <a:srgbClr val="000000"/>
                </a:solidFill>
                <a:latin typeface="Calibri"/>
                <a:ea typeface="DejaVu Sans"/>
              </a:rPr>
              <a:t>. </a:t>
            </a:r>
            <a:endParaRPr lang="en-GB" sz="1200" b="0" strike="noStrike" spc="-1">
              <a:latin typeface="Arial"/>
            </a:endParaRPr>
          </a:p>
        </p:txBody>
      </p:sp>
      <p:sp>
        <p:nvSpPr>
          <p:cNvPr id="486" name="CustomShape 6"/>
          <p:cNvSpPr/>
          <p:nvPr/>
        </p:nvSpPr>
        <p:spPr>
          <a:xfrm>
            <a:off x="6967407" y="5458546"/>
            <a:ext cx="103680" cy="97380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 name="CustomShape 1"/>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
              <a:rPr lang="en-GB" sz="4400" b="1" strike="noStrike" spc="-1">
                <a:solidFill>
                  <a:srgbClr val="008BD2"/>
                </a:solidFill>
                <a:latin typeface="Calibri"/>
                <a:ea typeface="DejaVu Sans"/>
              </a:rPr>
              <a:t>Do our students have an awareness of</a:t>
            </a:r>
            <a:br/>
            <a:endParaRPr lang="en-GB" sz="4400" b="0" strike="noStrike" spc="-1">
              <a:latin typeface="Arial"/>
            </a:endParaRPr>
          </a:p>
        </p:txBody>
      </p:sp>
      <p:sp>
        <p:nvSpPr>
          <p:cNvPr id="488" name="CustomShape 2"/>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dirty="0">
              <a:latin typeface="Arial"/>
            </a:endParaRPr>
          </a:p>
          <a:p>
            <a:pPr>
              <a:lnSpc>
                <a:spcPct val="90000"/>
              </a:lnSpc>
              <a:tabLst>
                <a:tab pos="0" algn="l"/>
              </a:tabLst>
            </a:pPr>
            <a:r>
              <a:rPr lang="en-GB" sz="2800" b="1" strike="noStrike" spc="-1" dirty="0">
                <a:solidFill>
                  <a:srgbClr val="000000"/>
                </a:solidFill>
                <a:latin typeface="Calibri"/>
                <a:ea typeface="DejaVu Sans"/>
              </a:rPr>
              <a:t>...individual action to help combat climate change?</a:t>
            </a:r>
            <a:endParaRPr lang="en-GB" sz="2800" b="0" strike="noStrike" spc="-1" dirty="0">
              <a:latin typeface="Arial"/>
            </a:endParaRPr>
          </a:p>
          <a:p>
            <a:pPr>
              <a:lnSpc>
                <a:spcPct val="90000"/>
              </a:lnSpc>
              <a:tabLst>
                <a:tab pos="0" algn="l"/>
              </a:tabLst>
            </a:pPr>
            <a:endParaRPr lang="en-GB" sz="2800" b="0" strike="noStrike" spc="-1" dirty="0">
              <a:latin typeface="Arial"/>
            </a:endParaRPr>
          </a:p>
        </p:txBody>
      </p:sp>
      <p:sp>
        <p:nvSpPr>
          <p:cNvPr id="489" name="CustomShape 3"/>
          <p:cNvSpPr/>
          <p:nvPr/>
        </p:nvSpPr>
        <p:spPr>
          <a:xfrm>
            <a:off x="829081" y="2016000"/>
            <a:ext cx="4151416" cy="4608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rmAutofit fontScale="32500" lnSpcReduction="20000"/>
          </a:bodyPr>
          <a:lstStyle/>
          <a:p>
            <a:pPr>
              <a:lnSpc>
                <a:spcPct val="120000"/>
              </a:lnSpc>
            </a:pPr>
            <a:r>
              <a:rPr lang="en-GB" sz="4300" b="0" strike="noStrike" spc="-1" dirty="0">
                <a:solidFill>
                  <a:srgbClr val="000000"/>
                </a:solidFill>
                <a:latin typeface="Calibri"/>
                <a:ea typeface="Times New Roman"/>
              </a:rPr>
              <a:t>When asked the question, ‘Are you aware of the individual actions you could take to help combat climate change?:</a:t>
            </a:r>
            <a:endParaRPr lang="en-GB" sz="4300" b="0" strike="noStrike" spc="-1" dirty="0">
              <a:latin typeface="Arial"/>
            </a:endParaRPr>
          </a:p>
          <a:p>
            <a:pPr>
              <a:lnSpc>
                <a:spcPct val="120000"/>
              </a:lnSpc>
            </a:pPr>
            <a:endParaRPr lang="en-GB" sz="4800" b="0" strike="noStrike" spc="-1" dirty="0">
              <a:latin typeface="Arial"/>
            </a:endParaRPr>
          </a:p>
          <a:p>
            <a:pPr>
              <a:lnSpc>
                <a:spcPct val="120000"/>
              </a:lnSpc>
            </a:pPr>
            <a:r>
              <a:rPr lang="en-GB" sz="7000" b="1" strike="noStrike" spc="-1" dirty="0">
                <a:solidFill>
                  <a:srgbClr val="008BD2"/>
                </a:solidFill>
                <a:latin typeface="Calibri"/>
                <a:ea typeface="DejaVu Sans"/>
              </a:rPr>
              <a:t>62%</a:t>
            </a:r>
            <a:r>
              <a:rPr lang="en-GB" sz="6000" b="1" spc="-1" dirty="0">
                <a:solidFill>
                  <a:srgbClr val="000000"/>
                </a:solidFill>
                <a:latin typeface="Calibri"/>
                <a:ea typeface="DejaVu Sans"/>
              </a:rPr>
              <a:t> </a:t>
            </a:r>
            <a:r>
              <a:rPr lang="en-GB" sz="6000" b="0" strike="noStrike" spc="-1" dirty="0">
                <a:solidFill>
                  <a:srgbClr val="000000"/>
                </a:solidFill>
                <a:latin typeface="Calibri"/>
                <a:ea typeface="Times New Roman"/>
              </a:rPr>
              <a:t>of students have a good knowledge of individual actions to take. </a:t>
            </a:r>
            <a:endParaRPr lang="en-GB" sz="6000" b="0" strike="noStrike" spc="-1" dirty="0">
              <a:latin typeface="Arial"/>
            </a:endParaRPr>
          </a:p>
          <a:p>
            <a:pPr>
              <a:lnSpc>
                <a:spcPct val="120000"/>
              </a:lnSpc>
              <a:spcBef>
                <a:spcPts val="1200"/>
              </a:spcBef>
            </a:pPr>
            <a:r>
              <a:rPr lang="en-GB" sz="7000" b="1" strike="noStrike" spc="-1" dirty="0">
                <a:solidFill>
                  <a:srgbClr val="008BD2"/>
                </a:solidFill>
                <a:latin typeface="Calibri"/>
                <a:ea typeface="DejaVu Sans"/>
              </a:rPr>
              <a:t>37%</a:t>
            </a:r>
            <a:r>
              <a:rPr lang="en-GB" sz="6000" b="1" strike="noStrike" spc="-1" dirty="0">
                <a:solidFill>
                  <a:srgbClr val="000000"/>
                </a:solidFill>
                <a:latin typeface="Calibri"/>
                <a:ea typeface="Times New Roman"/>
              </a:rPr>
              <a:t> </a:t>
            </a:r>
            <a:r>
              <a:rPr lang="en-GB" sz="6000" b="0" strike="noStrike" spc="-1" dirty="0">
                <a:solidFill>
                  <a:srgbClr val="000000"/>
                </a:solidFill>
                <a:latin typeface="Calibri"/>
                <a:ea typeface="Times New Roman"/>
              </a:rPr>
              <a:t>of students say they know some things but are generally unsure. </a:t>
            </a:r>
            <a:endParaRPr lang="en-GB" sz="6000" b="0" strike="noStrike" spc="-1" dirty="0">
              <a:latin typeface="Arial"/>
            </a:endParaRPr>
          </a:p>
          <a:p>
            <a:pPr>
              <a:lnSpc>
                <a:spcPct val="120000"/>
              </a:lnSpc>
            </a:pPr>
            <a:endParaRPr lang="en-GB" sz="4800" b="0" strike="noStrike" spc="-1" dirty="0">
              <a:latin typeface="Arial"/>
            </a:endParaRPr>
          </a:p>
          <a:p>
            <a:pPr>
              <a:lnSpc>
                <a:spcPct val="120000"/>
              </a:lnSpc>
            </a:pPr>
            <a:r>
              <a:rPr lang="en-GB" sz="4300" b="0" strike="noStrike" spc="-1" dirty="0">
                <a:solidFill>
                  <a:srgbClr val="000000"/>
                </a:solidFill>
                <a:latin typeface="Calibri"/>
                <a:ea typeface="Times New Roman"/>
              </a:rPr>
              <a:t>This means that although a fantastic 81% of students are taking climate action (as shown on slide 15) over a third of students</a:t>
            </a:r>
            <a:r>
              <a:rPr lang="en-GB" sz="4300" b="1" strike="noStrike" spc="-1" dirty="0">
                <a:solidFill>
                  <a:srgbClr val="000000"/>
                </a:solidFill>
                <a:latin typeface="Calibri"/>
                <a:ea typeface="Times New Roman"/>
              </a:rPr>
              <a:t> (37%) are still uncertain about steps they can take to combat climate change.</a:t>
            </a:r>
            <a:endParaRPr lang="en-GB" sz="4300" b="0" strike="noStrike" spc="-1" dirty="0">
              <a:latin typeface="Arial"/>
            </a:endParaRPr>
          </a:p>
          <a:p>
            <a:pPr>
              <a:lnSpc>
                <a:spcPct val="115000"/>
              </a:lnSpc>
              <a:spcBef>
                <a:spcPts val="1134"/>
              </a:spcBef>
            </a:pPr>
            <a:r>
              <a:rPr lang="en-GB" sz="4300" b="0" strike="noStrike" spc="-1" dirty="0">
                <a:solidFill>
                  <a:srgbClr val="000000"/>
                </a:solidFill>
                <a:latin typeface="Calibri"/>
                <a:ea typeface="Times New Roman"/>
              </a:rPr>
              <a:t> </a:t>
            </a:r>
            <a:endParaRPr lang="en-GB" sz="4300" b="0" strike="noStrike" spc="-1" dirty="0">
              <a:latin typeface="Arial"/>
            </a:endParaRPr>
          </a:p>
          <a:p>
            <a:pPr>
              <a:lnSpc>
                <a:spcPct val="120000"/>
              </a:lnSpc>
            </a:pPr>
            <a:endParaRPr lang="en-GB" sz="4800" b="0" strike="noStrike" spc="-1" dirty="0">
              <a:latin typeface="Arial"/>
            </a:endParaRPr>
          </a:p>
        </p:txBody>
      </p:sp>
      <p:sp>
        <p:nvSpPr>
          <p:cNvPr id="493" name="CustomShape 6"/>
          <p:cNvSpPr/>
          <p:nvPr/>
        </p:nvSpPr>
        <p:spPr>
          <a:xfrm>
            <a:off x="5948127" y="5860079"/>
            <a:ext cx="5640000" cy="63288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400" b="1" strike="noStrike" spc="-1">
                <a:solidFill>
                  <a:srgbClr val="008BD2"/>
                </a:solidFill>
                <a:latin typeface="Calibri"/>
                <a:ea typeface="DejaVu Sans"/>
              </a:rPr>
              <a:t>71% </a:t>
            </a:r>
            <a:r>
              <a:rPr lang="en-GB" sz="1200" b="0" strike="noStrike" spc="-1">
                <a:solidFill>
                  <a:srgbClr val="000000"/>
                </a:solidFill>
                <a:latin typeface="Calibri"/>
                <a:ea typeface="Times New Roman"/>
              </a:rPr>
              <a:t>students aged 11 years have a good knowledge of individual actions to take – the highest of any age group. Fewer students at 16 years said they have good knowledge of what I </a:t>
            </a:r>
            <a:r>
              <a:rPr lang="en-GB" sz="1200" spc="-1">
                <a:solidFill>
                  <a:srgbClr val="000000"/>
                </a:solidFill>
                <a:latin typeface="Calibri"/>
                <a:ea typeface="Times New Roman"/>
              </a:rPr>
              <a:t>can do</a:t>
            </a:r>
            <a:r>
              <a:rPr lang="en-GB" sz="1200" b="0" strike="noStrike" spc="-1">
                <a:solidFill>
                  <a:srgbClr val="000000"/>
                </a:solidFill>
                <a:latin typeface="Calibri"/>
                <a:ea typeface="Times New Roman"/>
              </a:rPr>
              <a:t> (54%), rising again by 18 years (69%).</a:t>
            </a:r>
            <a:endParaRPr lang="en-GB" sz="1200" b="0" strike="noStrike" spc="-1">
              <a:latin typeface="Arial"/>
            </a:endParaRPr>
          </a:p>
        </p:txBody>
      </p:sp>
      <p:sp>
        <p:nvSpPr>
          <p:cNvPr id="494" name="CustomShape 7"/>
          <p:cNvSpPr/>
          <p:nvPr/>
        </p:nvSpPr>
        <p:spPr>
          <a:xfrm>
            <a:off x="5846314" y="5860079"/>
            <a:ext cx="101813" cy="63288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
        <p:nvSpPr>
          <p:cNvPr id="496" name="CustomShape 8"/>
          <p:cNvSpPr/>
          <p:nvPr/>
        </p:nvSpPr>
        <p:spPr>
          <a:xfrm>
            <a:off x="5756569" y="2040431"/>
            <a:ext cx="5573351" cy="521766"/>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gn="ctr">
              <a:lnSpc>
                <a:spcPct val="100000"/>
              </a:lnSpc>
            </a:pPr>
            <a:r>
              <a:rPr lang="en-GB" sz="1400" b="1" u="sng" strike="noStrike" spc="-1">
                <a:solidFill>
                  <a:srgbClr val="A6CE39"/>
                </a:solidFill>
                <a:latin typeface="Calibri"/>
                <a:ea typeface="DejaVu Sans"/>
              </a:rPr>
              <a:t>Age comparison</a:t>
            </a:r>
            <a:r>
              <a:rPr lang="en-GB" sz="1400" b="0" strike="noStrike" spc="-1">
                <a:solidFill>
                  <a:srgbClr val="A6CE39"/>
                </a:solidFill>
                <a:latin typeface="Calibri"/>
                <a:ea typeface="DejaVu Sans"/>
              </a:rPr>
              <a:t>: Are students aware of the individual actions they could take to help combat climate change?</a:t>
            </a:r>
            <a:endParaRPr lang="en-GB" sz="1400" b="0" strike="noStrike" spc="-1">
              <a:latin typeface="Arial"/>
            </a:endParaRPr>
          </a:p>
        </p:txBody>
      </p:sp>
      <p:graphicFrame>
        <p:nvGraphicFramePr>
          <p:cNvPr id="17" name="Chart 16">
            <a:extLst>
              <a:ext uri="{FF2B5EF4-FFF2-40B4-BE49-F238E27FC236}">
                <a16:creationId xmlns:a16="http://schemas.microsoft.com/office/drawing/2014/main" id="{6DA92E7D-9B1C-4066-83E9-769FF58E8B84}"/>
              </a:ext>
            </a:extLst>
          </p:cNvPr>
          <p:cNvGraphicFramePr>
            <a:graphicFrameLocks/>
          </p:cNvGraphicFramePr>
          <p:nvPr>
            <p:extLst>
              <p:ext uri="{D42A27DB-BD31-4B8C-83A1-F6EECF244321}">
                <p14:modId xmlns:p14="http://schemas.microsoft.com/office/powerpoint/2010/main" val="4057001387"/>
              </p:ext>
            </p:extLst>
          </p:nvPr>
        </p:nvGraphicFramePr>
        <p:xfrm>
          <a:off x="5756569" y="2694988"/>
          <a:ext cx="5606351" cy="30330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 name="CustomShape 1"/>
          <p:cNvSpPr/>
          <p:nvPr/>
        </p:nvSpPr>
        <p:spPr>
          <a:xfrm>
            <a:off x="792360" y="1603702"/>
            <a:ext cx="4320355" cy="460211"/>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nSpc>
                <a:spcPct val="100000"/>
              </a:lnSpc>
            </a:pPr>
            <a:r>
              <a:rPr lang="en-GB" sz="1200" strike="noStrike" spc="-1">
                <a:solidFill>
                  <a:srgbClr val="A6CE39"/>
                </a:solidFill>
                <a:latin typeface="Calibri"/>
                <a:ea typeface="DejaVu Sans"/>
              </a:rPr>
              <a:t>Who do students believe has the most power to change the course of climate change for the better?</a:t>
            </a:r>
            <a:endParaRPr lang="en-GB" sz="1200" strike="noStrike" spc="-1">
              <a:latin typeface="Arial"/>
            </a:endParaRPr>
          </a:p>
        </p:txBody>
      </p:sp>
      <p:sp>
        <p:nvSpPr>
          <p:cNvPr id="517" name="CustomShape 3"/>
          <p:cNvSpPr/>
          <p:nvPr/>
        </p:nvSpPr>
        <p:spPr>
          <a:xfrm>
            <a:off x="792360" y="43200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Pr/>
            </a:br>
            <a:r>
              <a:rPr lang="en-GB" sz="4400" b="1" strike="noStrike" spc="-1">
                <a:solidFill>
                  <a:srgbClr val="008BD2"/>
                </a:solidFill>
                <a:latin typeface="Calibri"/>
                <a:ea typeface="DejaVu Sans"/>
              </a:rPr>
              <a:t>Where do students believe power lies?</a:t>
            </a:r>
            <a:br>
              <a:rPr/>
            </a:br>
            <a:endParaRPr lang="en-GB" sz="4400" b="0" strike="noStrike" spc="-1">
              <a:latin typeface="Arial"/>
            </a:endParaRPr>
          </a:p>
        </p:txBody>
      </p:sp>
      <p:grpSp>
        <p:nvGrpSpPr>
          <p:cNvPr id="2" name="Group 1">
            <a:extLst>
              <a:ext uri="{FF2B5EF4-FFF2-40B4-BE49-F238E27FC236}">
                <a16:creationId xmlns:a16="http://schemas.microsoft.com/office/drawing/2014/main" id="{157B2FC7-07FA-4B9B-991A-F0ADC6981036}"/>
              </a:ext>
            </a:extLst>
          </p:cNvPr>
          <p:cNvGrpSpPr/>
          <p:nvPr/>
        </p:nvGrpSpPr>
        <p:grpSpPr>
          <a:xfrm>
            <a:off x="6358493" y="2848303"/>
            <a:ext cx="4977723" cy="685800"/>
            <a:chOff x="6358492" y="2596601"/>
            <a:chExt cx="4977723" cy="685800"/>
          </a:xfrm>
        </p:grpSpPr>
        <p:pic>
          <p:nvPicPr>
            <p:cNvPr id="7" name="Picture 6" descr="Icon&#10;&#10;Description automatically generated">
              <a:extLst>
                <a:ext uri="{FF2B5EF4-FFF2-40B4-BE49-F238E27FC236}">
                  <a16:creationId xmlns:a16="http://schemas.microsoft.com/office/drawing/2014/main" id="{56E52DA9-62C9-4119-B3CA-01597DC9D632}"/>
                </a:ext>
              </a:extLst>
            </p:cNvPr>
            <p:cNvPicPr>
              <a:picLocks noChangeAspect="1"/>
            </p:cNvPicPr>
            <p:nvPr/>
          </p:nvPicPr>
          <p:blipFill>
            <a:blip r:embed="rId3"/>
            <a:stretch>
              <a:fillRect/>
            </a:stretch>
          </p:blipFill>
          <p:spPr>
            <a:xfrm>
              <a:off x="8576770" y="2596601"/>
              <a:ext cx="571500" cy="685800"/>
            </a:xfrm>
            <a:prstGeom prst="rect">
              <a:avLst/>
            </a:prstGeom>
          </p:spPr>
        </p:pic>
        <p:sp>
          <p:nvSpPr>
            <p:cNvPr id="8" name="Rectangle 7">
              <a:extLst>
                <a:ext uri="{FF2B5EF4-FFF2-40B4-BE49-F238E27FC236}">
                  <a16:creationId xmlns:a16="http://schemas.microsoft.com/office/drawing/2014/main" id="{3DB4AAD4-A2A5-4A19-8AB2-8B09B92AEEAF}"/>
                </a:ext>
              </a:extLst>
            </p:cNvPr>
            <p:cNvSpPr/>
            <p:nvPr/>
          </p:nvSpPr>
          <p:spPr>
            <a:xfrm flipV="1">
              <a:off x="9120426" y="2893781"/>
              <a:ext cx="2215789"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1618321-8AAD-4F02-90FF-FA5DFA6FDE6C}"/>
                </a:ext>
              </a:extLst>
            </p:cNvPr>
            <p:cNvSpPr/>
            <p:nvPr/>
          </p:nvSpPr>
          <p:spPr>
            <a:xfrm flipV="1">
              <a:off x="6358492" y="2893781"/>
              <a:ext cx="2234397" cy="45720"/>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1ADFDF6-D752-4507-9215-4B2B53BCED49}"/>
              </a:ext>
            </a:extLst>
          </p:cNvPr>
          <p:cNvSpPr/>
          <p:nvPr/>
        </p:nvSpPr>
        <p:spPr>
          <a:xfrm flipV="1">
            <a:off x="6456363" y="6601693"/>
            <a:ext cx="4883291" cy="45719"/>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87D481C-6E8C-4322-8306-C6EEBE90DE60}"/>
              </a:ext>
            </a:extLst>
          </p:cNvPr>
          <p:cNvSpPr txBox="1"/>
          <p:nvPr/>
        </p:nvSpPr>
        <p:spPr>
          <a:xfrm>
            <a:off x="6358494" y="3418807"/>
            <a:ext cx="4883290" cy="3108543"/>
          </a:xfrm>
          <a:prstGeom prst="rect">
            <a:avLst/>
          </a:prstGeom>
          <a:noFill/>
        </p:spPr>
        <p:txBody>
          <a:bodyPr wrap="square">
            <a:spAutoFit/>
          </a:bodyPr>
          <a:lstStyle/>
          <a:p>
            <a:pPr marL="3240" algn="ctr">
              <a:buClr>
                <a:srgbClr val="A6CE39"/>
              </a:buClr>
            </a:pPr>
            <a:r>
              <a:rPr lang="en-GB" sz="1400" b="0" strike="noStrike" spc="-1">
                <a:solidFill>
                  <a:srgbClr val="000000"/>
                </a:solidFill>
                <a:latin typeface="Calibri"/>
                <a:ea typeface="Times New Roman"/>
              </a:rPr>
              <a:t> “I believe it requires both a bottom up (individuals) and top down (governments and companies) to tackle it.”</a:t>
            </a:r>
            <a:endParaRPr lang="en-GB" sz="1400" b="0" strike="noStrike" spc="-1">
              <a:latin typeface="Arial"/>
            </a:endParaRPr>
          </a:p>
          <a:p>
            <a:pPr algn="ctr"/>
            <a:endParaRPr lang="en-GB" sz="1400" b="0" strike="noStrike" spc="-1">
              <a:latin typeface="Arial"/>
            </a:endParaRPr>
          </a:p>
          <a:p>
            <a:pPr marL="3240" algn="ctr">
              <a:buClr>
                <a:srgbClr val="A6CE39"/>
              </a:buClr>
            </a:pPr>
            <a:r>
              <a:rPr lang="en-GB" sz="1400" b="0" strike="noStrike" spc="-1">
                <a:solidFill>
                  <a:srgbClr val="000000"/>
                </a:solidFill>
                <a:latin typeface="Calibri"/>
                <a:ea typeface="Times New Roman"/>
              </a:rPr>
              <a:t>“The government and Businesses/Corporations have huge amounts of power and wealth. They have the power to enforce change and have the ability to make environmental efforts more accessible (e.g. Japan has a strict recycling system so the whole country overall makes less waste).”</a:t>
            </a:r>
            <a:endParaRPr lang="en-GB" sz="1400" b="0" strike="noStrike" spc="-1">
              <a:latin typeface="Arial"/>
            </a:endParaRPr>
          </a:p>
          <a:p>
            <a:pPr algn="ctr"/>
            <a:endParaRPr lang="en-GB" sz="1400" b="0" strike="noStrike" spc="-1">
              <a:latin typeface="Arial"/>
            </a:endParaRPr>
          </a:p>
          <a:p>
            <a:pPr marL="3240" algn="ctr">
              <a:buClr>
                <a:srgbClr val="A6CE39"/>
              </a:buClr>
            </a:pPr>
            <a:r>
              <a:rPr lang="en-GB" sz="1400" b="0" strike="noStrike" spc="-1">
                <a:solidFill>
                  <a:srgbClr val="000000"/>
                </a:solidFill>
                <a:latin typeface="Calibri"/>
                <a:ea typeface="Times New Roman"/>
              </a:rPr>
              <a:t>“Because the government controls the country meaning they can spread the word out, if loads of communities came together we could start a green revolution. Also every individual has the power to make a big and helpful impact overtime and as long as that individual has a drive and a passion they can do anything.”</a:t>
            </a:r>
            <a:endParaRPr lang="en-GB" sz="1400" b="0" strike="noStrike" spc="-1">
              <a:latin typeface="Arial"/>
            </a:endParaRPr>
          </a:p>
        </p:txBody>
      </p:sp>
      <p:sp>
        <p:nvSpPr>
          <p:cNvPr id="15" name="CustomShape 2">
            <a:extLst>
              <a:ext uri="{FF2B5EF4-FFF2-40B4-BE49-F238E27FC236}">
                <a16:creationId xmlns:a16="http://schemas.microsoft.com/office/drawing/2014/main" id="{5F6D9AA3-B4EA-4833-9BEC-3E1FB7BE3F2A}"/>
              </a:ext>
            </a:extLst>
          </p:cNvPr>
          <p:cNvSpPr/>
          <p:nvPr/>
        </p:nvSpPr>
        <p:spPr>
          <a:xfrm>
            <a:off x="6358495" y="1600850"/>
            <a:ext cx="4883289" cy="162756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a:lnSpc>
                <a:spcPct val="120000"/>
              </a:lnSpc>
            </a:pPr>
            <a:r>
              <a:rPr lang="en-GB" sz="1400" b="1" strike="noStrike" spc="-1">
                <a:solidFill>
                  <a:srgbClr val="000000"/>
                </a:solidFill>
                <a:latin typeface="Calibri"/>
                <a:ea typeface="Times New Roman"/>
              </a:rPr>
              <a:t>The greatest number of students by far (81%) thought that the Government has the power to change the course of climate change for the better.</a:t>
            </a:r>
            <a:r>
              <a:rPr lang="en-GB" sz="1400" b="1" spc="-1">
                <a:solidFill>
                  <a:srgbClr val="000000"/>
                </a:solidFill>
                <a:latin typeface="Calibri"/>
                <a:ea typeface="Times New Roman"/>
              </a:rPr>
              <a:t> </a:t>
            </a:r>
            <a:r>
              <a:rPr lang="en-GB" sz="1400" spc="-1">
                <a:solidFill>
                  <a:srgbClr val="000000"/>
                </a:solidFill>
                <a:latin typeface="Calibri"/>
                <a:ea typeface="Times New Roman"/>
              </a:rPr>
              <a:t> This, and the importance given to 'Businesses &amp; Corporations' and 'Every individual', is reflected in the comments below – just some of</a:t>
            </a:r>
            <a:r>
              <a:rPr lang="en-GB" sz="1400" b="0" strike="noStrike" spc="-1">
                <a:solidFill>
                  <a:srgbClr val="000000"/>
                </a:solidFill>
                <a:latin typeface="Calibri"/>
                <a:ea typeface="Times New Roman"/>
              </a:rPr>
              <a:t> </a:t>
            </a:r>
            <a:r>
              <a:rPr lang="en-GB" sz="1400" spc="-1">
                <a:solidFill>
                  <a:srgbClr val="000000"/>
                </a:solidFill>
                <a:latin typeface="Calibri"/>
                <a:ea typeface="Times New Roman"/>
              </a:rPr>
              <a:t>many similar responses</a:t>
            </a:r>
            <a:r>
              <a:rPr lang="en-GB" sz="1400" b="0" strike="noStrike" spc="-1">
                <a:solidFill>
                  <a:srgbClr val="000000"/>
                </a:solidFill>
                <a:latin typeface="Calibri"/>
                <a:ea typeface="Times New Roman"/>
              </a:rPr>
              <a:t>.</a:t>
            </a:r>
            <a:endParaRPr lang="en-GB" sz="1400" b="0" strike="noStrike" spc="-1">
              <a:latin typeface="Arial"/>
            </a:endParaRPr>
          </a:p>
          <a:p>
            <a:pPr>
              <a:lnSpc>
                <a:spcPct val="120000"/>
              </a:lnSpc>
            </a:pPr>
            <a:endParaRPr lang="en-GB" sz="1400" b="0" strike="noStrike" spc="-1">
              <a:latin typeface="Arial"/>
            </a:endParaRPr>
          </a:p>
          <a:p>
            <a:pPr>
              <a:lnSpc>
                <a:spcPct val="120000"/>
              </a:lnSpc>
            </a:pPr>
            <a:endParaRPr lang="en-GB" sz="1400" b="0" strike="noStrike" spc="-1">
              <a:latin typeface="Arial"/>
            </a:endParaRPr>
          </a:p>
        </p:txBody>
      </p:sp>
      <p:sp>
        <p:nvSpPr>
          <p:cNvPr id="13" name="CustomShape 6">
            <a:extLst>
              <a:ext uri="{FF2B5EF4-FFF2-40B4-BE49-F238E27FC236}">
                <a16:creationId xmlns:a16="http://schemas.microsoft.com/office/drawing/2014/main" id="{78A978A0-6BA7-4A81-BFDF-2CDFB7AAFFC0}"/>
              </a:ext>
            </a:extLst>
          </p:cNvPr>
          <p:cNvSpPr/>
          <p:nvPr/>
        </p:nvSpPr>
        <p:spPr>
          <a:xfrm>
            <a:off x="1157979" y="5897082"/>
            <a:ext cx="4953417" cy="63288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r>
              <a:rPr lang="en-GB" sz="1200" strike="noStrike" spc="-1">
                <a:solidFill>
                  <a:srgbClr val="000000"/>
                </a:solidFill>
                <a:latin typeface="Calibri"/>
                <a:ea typeface="Times New Roman"/>
              </a:rPr>
              <a:t>The survey detail shows </a:t>
            </a:r>
            <a:r>
              <a:rPr lang="en-GB" sz="1200" spc="-1">
                <a:solidFill>
                  <a:srgbClr val="000000"/>
                </a:solidFill>
                <a:latin typeface="Calibri"/>
                <a:ea typeface="Times New Roman"/>
              </a:rPr>
              <a:t>that</a:t>
            </a:r>
            <a:r>
              <a:rPr lang="en-GB" sz="1200" strike="noStrike" spc="-1">
                <a:solidFill>
                  <a:srgbClr val="000000"/>
                </a:solidFill>
                <a:latin typeface="Calibri"/>
                <a:ea typeface="Times New Roman"/>
              </a:rPr>
              <a:t> climate action has been taking place at home by the largest numbers, however just </a:t>
            </a:r>
            <a:r>
              <a:rPr lang="en-GB" sz="1200" spc="-1">
                <a:solidFill>
                  <a:srgbClr val="000000"/>
                </a:solidFill>
                <a:latin typeface="Calibri"/>
                <a:ea typeface="Times New Roman"/>
              </a:rPr>
              <a:t>7</a:t>
            </a:r>
            <a:r>
              <a:rPr lang="en-GB" sz="1200" strike="noStrike" spc="-1">
                <a:solidFill>
                  <a:srgbClr val="000000"/>
                </a:solidFill>
                <a:latin typeface="Calibri"/>
                <a:ea typeface="Times New Roman"/>
              </a:rPr>
              <a:t>% of students believe that the power to change the course of climate change, for the better, lies with families.</a:t>
            </a:r>
            <a:endParaRPr lang="en-GB" sz="1200" strike="noStrike" spc="-1">
              <a:latin typeface="Arial"/>
            </a:endParaRPr>
          </a:p>
        </p:txBody>
      </p:sp>
      <p:sp>
        <p:nvSpPr>
          <p:cNvPr id="16" name="CustomShape 7">
            <a:extLst>
              <a:ext uri="{FF2B5EF4-FFF2-40B4-BE49-F238E27FC236}">
                <a16:creationId xmlns:a16="http://schemas.microsoft.com/office/drawing/2014/main" id="{5E9EFBC1-CE6F-47B2-A2CF-5BF488F101F1}"/>
              </a:ext>
            </a:extLst>
          </p:cNvPr>
          <p:cNvSpPr/>
          <p:nvPr/>
        </p:nvSpPr>
        <p:spPr>
          <a:xfrm>
            <a:off x="1067511" y="5815031"/>
            <a:ext cx="95440" cy="796981"/>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graphicFrame>
        <p:nvGraphicFramePr>
          <p:cNvPr id="17" name="Chart 16">
            <a:extLst>
              <a:ext uri="{FF2B5EF4-FFF2-40B4-BE49-F238E27FC236}">
                <a16:creationId xmlns:a16="http://schemas.microsoft.com/office/drawing/2014/main" id="{B7FBD273-EE1D-4C37-949A-C8A6EEAC80AF}"/>
              </a:ext>
            </a:extLst>
          </p:cNvPr>
          <p:cNvGraphicFramePr>
            <a:graphicFrameLocks/>
          </p:cNvGraphicFramePr>
          <p:nvPr>
            <p:extLst>
              <p:ext uri="{D42A27DB-BD31-4B8C-83A1-F6EECF244321}">
                <p14:modId xmlns:p14="http://schemas.microsoft.com/office/powerpoint/2010/main" val="1450194459"/>
              </p:ext>
            </p:extLst>
          </p:nvPr>
        </p:nvGraphicFramePr>
        <p:xfrm>
          <a:off x="792360" y="2131155"/>
          <a:ext cx="4883289" cy="3492647"/>
        </p:xfrm>
        <a:graphic>
          <a:graphicData uri="http://schemas.openxmlformats.org/drawingml/2006/chart">
            <c:chart xmlns:c="http://schemas.openxmlformats.org/drawingml/2006/chart" xmlns:r="http://schemas.openxmlformats.org/officeDocument/2006/relationships" r:id="rId4"/>
          </a:graphicData>
        </a:graphic>
      </p:graphicFrame>
      <p:pic>
        <p:nvPicPr>
          <p:cNvPr id="514" name="Picture 1_0"/>
          <p:cNvPicPr/>
          <p:nvPr/>
        </p:nvPicPr>
        <p:blipFill>
          <a:blip r:embed="rId5"/>
          <a:stretch/>
        </p:blipFill>
        <p:spPr>
          <a:xfrm>
            <a:off x="4156467" y="3622197"/>
            <a:ext cx="2491560" cy="2465280"/>
          </a:xfrm>
          <a:prstGeom prst="rect">
            <a:avLst/>
          </a:prstGeom>
          <a:ln>
            <a:noFill/>
          </a:ln>
        </p:spPr>
      </p:pic>
    </p:spTree>
    <p:extLst>
      <p:ext uri="{BB962C8B-B14F-4D97-AF65-F5344CB8AC3E}">
        <p14:creationId xmlns:p14="http://schemas.microsoft.com/office/powerpoint/2010/main" val="20777871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 name="CustomShape 1"/>
          <p:cNvSpPr/>
          <p:nvPr/>
        </p:nvSpPr>
        <p:spPr>
          <a:xfrm>
            <a:off x="972360" y="1840320"/>
            <a:ext cx="1352880" cy="367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524" name="CustomShape 2"/>
          <p:cNvSpPr/>
          <p:nvPr/>
        </p:nvSpPr>
        <p:spPr>
          <a:xfrm>
            <a:off x="972360" y="1846440"/>
            <a:ext cx="2845800" cy="363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US" sz="1800" b="1" strike="noStrike" spc="-1">
                <a:solidFill>
                  <a:srgbClr val="008BD2"/>
                </a:solidFill>
                <a:latin typeface="Calibri"/>
                <a:ea typeface="DejaVu Sans"/>
              </a:rPr>
              <a:t>PART THREE</a:t>
            </a:r>
            <a:endParaRPr lang="en-GB" sz="1800" b="0" strike="noStrike" spc="-1">
              <a:latin typeface="Arial"/>
            </a:endParaRPr>
          </a:p>
        </p:txBody>
      </p:sp>
      <p:sp>
        <p:nvSpPr>
          <p:cNvPr id="525" name="CustomShape 3"/>
          <p:cNvSpPr/>
          <p:nvPr/>
        </p:nvSpPr>
        <p:spPr>
          <a:xfrm>
            <a:off x="891360" y="2349720"/>
            <a:ext cx="3735720" cy="58332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GB" sz="3200" b="1" spc="-1">
                <a:solidFill>
                  <a:srgbClr val="FFFFFF"/>
                </a:solidFill>
                <a:latin typeface="Calibri"/>
                <a:ea typeface="DejaVu Sans"/>
              </a:rPr>
              <a:t>Taking climate action</a:t>
            </a:r>
            <a:endParaRPr lang="en-GB" sz="3200" b="0" strike="noStrike" spc="-1">
              <a:latin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 name="CustomShape 1"/>
          <p:cNvSpPr/>
          <p:nvPr/>
        </p:nvSpPr>
        <p:spPr>
          <a:xfrm>
            <a:off x="838080" y="489240"/>
            <a:ext cx="1051416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marL="0" marR="0" lvl="0" indent="0" algn="l" defTabSz="914400" rtl="0" eaLnBrk="1" fontAlgn="auto" latinLnBrk="0" hangingPunct="1">
              <a:lnSpc>
                <a:spcPct val="90000"/>
              </a:lnSpc>
              <a:spcBef>
                <a:spcPts val="0"/>
              </a:spcBef>
              <a:spcAft>
                <a:spcPts val="0"/>
              </a:spcAft>
              <a:buClrTx/>
              <a:buSzTx/>
              <a:buFontTx/>
              <a:buNone/>
              <a:tabLst>
                <a:tab pos="0" algn="l"/>
              </a:tabLst>
              <a:defRPr/>
            </a:pPr>
            <a:r>
              <a:rPr kumimoji="0" lang="en-GB" sz="4400" b="1" i="0" u="none" strike="noStrike" kern="1200" cap="none" spc="-1" normalizeH="0" baseline="0" noProof="0">
                <a:ln>
                  <a:noFill/>
                </a:ln>
                <a:solidFill>
                  <a:srgbClr val="008BD2"/>
                </a:solidFill>
                <a:effectLst/>
                <a:uLnTx/>
                <a:uFillTx/>
                <a:latin typeface="Calibri"/>
                <a:ea typeface="DejaVu Sans"/>
              </a:rPr>
              <a:t>How motivated are students to take </a:t>
            </a:r>
            <a:br>
              <a:rPr kumimoji="0" sz="1800" b="0" i="0" u="none" strike="noStrike" kern="1200" cap="none" spc="0" normalizeH="0" baseline="0" noProof="0">
                <a:ln>
                  <a:noFill/>
                </a:ln>
                <a:solidFill>
                  <a:prstClr val="black"/>
                </a:solidFill>
                <a:effectLst/>
                <a:uLnTx/>
                <a:uFillTx/>
                <a:latin typeface="Arial"/>
              </a:rPr>
            </a:br>
            <a:r>
              <a:rPr kumimoji="0" lang="en-GB" sz="4400" b="1" i="0" u="none" strike="noStrike" kern="1200" cap="none" spc="-1" normalizeH="0" baseline="0" noProof="0">
                <a:ln>
                  <a:noFill/>
                </a:ln>
                <a:solidFill>
                  <a:srgbClr val="008BD2"/>
                </a:solidFill>
                <a:effectLst/>
                <a:uLnTx/>
                <a:uFillTx/>
                <a:latin typeface="Calibri"/>
                <a:ea typeface="DejaVu Sans"/>
              </a:rPr>
              <a:t>climate action?</a:t>
            </a:r>
            <a:endParaRPr kumimoji="0" lang="en-GB" sz="4400" b="0" i="0" u="none" strike="noStrike" kern="1200" cap="none" spc="-1" normalizeH="0" baseline="0" noProof="0">
              <a:ln>
                <a:noFill/>
              </a:ln>
              <a:solidFill>
                <a:prstClr val="black"/>
              </a:solidFill>
              <a:effectLst/>
              <a:uLnTx/>
              <a:uFillTx/>
              <a:latin typeface="Arial"/>
            </a:endParaRPr>
          </a:p>
        </p:txBody>
      </p:sp>
      <p:pic>
        <p:nvPicPr>
          <p:cNvPr id="498" name="Picture 5"/>
          <p:cNvPicPr/>
          <p:nvPr/>
        </p:nvPicPr>
        <p:blipFill>
          <a:blip r:embed="rId2">
            <a:extLst>
              <a:ext uri="{28A0092B-C50C-407E-A947-70E740481C1C}">
                <a14:useLocalDpi xmlns:a14="http://schemas.microsoft.com/office/drawing/2010/main" val="0"/>
              </a:ext>
            </a:extLst>
          </a:blip>
          <a:srcRect/>
          <a:stretch/>
        </p:blipFill>
        <p:spPr>
          <a:xfrm>
            <a:off x="-1349791" y="1469385"/>
            <a:ext cx="9400487" cy="5143906"/>
          </a:xfrm>
          <a:prstGeom prst="rect">
            <a:avLst/>
          </a:prstGeom>
          <a:ln>
            <a:noFill/>
          </a:ln>
        </p:spPr>
      </p:pic>
      <p:sp>
        <p:nvSpPr>
          <p:cNvPr id="11" name="CustomShape 5">
            <a:extLst>
              <a:ext uri="{FF2B5EF4-FFF2-40B4-BE49-F238E27FC236}">
                <a16:creationId xmlns:a16="http://schemas.microsoft.com/office/drawing/2014/main" id="{44334E2D-E5C0-4B22-BF36-A45E6F011A60}"/>
              </a:ext>
            </a:extLst>
          </p:cNvPr>
          <p:cNvSpPr/>
          <p:nvPr/>
        </p:nvSpPr>
        <p:spPr>
          <a:xfrm>
            <a:off x="8166600" y="2055352"/>
            <a:ext cx="3185640" cy="158359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1800" b="1" i="0" u="none" strike="noStrike" kern="1200" cap="none" spc="-1" normalizeH="0" baseline="0" noProof="0" dirty="0">
                <a:ln>
                  <a:noFill/>
                </a:ln>
                <a:solidFill>
                  <a:srgbClr val="008BD2"/>
                </a:solidFill>
                <a:effectLst/>
                <a:uLnTx/>
                <a:uFillTx/>
                <a:latin typeface="Calibri"/>
                <a:ea typeface="DejaVu Sans"/>
              </a:rPr>
              <a:t>81%  Taking climate action </a:t>
            </a:r>
          </a:p>
          <a:p>
            <a:pPr marL="0" marR="0" lvl="0" indent="0" algn="l" defTabSz="914400" rtl="0" eaLnBrk="1" fontAlgn="auto" latinLnBrk="0" hangingPunct="1">
              <a:lnSpc>
                <a:spcPct val="100000"/>
              </a:lnSpc>
              <a:spcBef>
                <a:spcPts val="600"/>
              </a:spcBef>
              <a:spcAft>
                <a:spcPts val="0"/>
              </a:spcAft>
              <a:buClrTx/>
              <a:buSzTx/>
              <a:buFontTx/>
              <a:buNone/>
              <a:tabLst>
                <a:tab pos="0" algn="l"/>
              </a:tabLst>
              <a:defRPr/>
            </a:pPr>
            <a:r>
              <a:rPr kumimoji="0" lang="en-GB" sz="1400" b="0" i="0" u="none" strike="noStrike" kern="1200" cap="none" spc="-1" normalizeH="0" baseline="0" noProof="0" dirty="0">
                <a:ln>
                  <a:noFill/>
                </a:ln>
                <a:solidFill>
                  <a:srgbClr val="008BD2"/>
                </a:solidFill>
                <a:effectLst/>
                <a:uLnTx/>
                <a:uFillTx/>
                <a:latin typeface="Calibri"/>
                <a:ea typeface="DejaVu Sans"/>
              </a:rPr>
              <a:t>What a huge statistic! The brilliant news is 81% of students are already at level 4 and 5 and are engaged in climate action. </a:t>
            </a:r>
            <a:endParaRPr kumimoji="0" lang="en-GB" sz="2000" b="0" i="0" u="none" strike="noStrike" kern="1200" cap="none" spc="-1" normalizeH="0" baseline="0" noProof="0" dirty="0">
              <a:ln>
                <a:noFill/>
              </a:ln>
              <a:solidFill>
                <a:srgbClr val="008BD2"/>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endParaRPr kumimoji="0" lang="en-GB" sz="1800" b="0" i="0" u="none" strike="noStrike" kern="1200" cap="none" spc="-1" normalizeH="0" baseline="0" noProof="0" dirty="0">
              <a:ln>
                <a:noFill/>
              </a:ln>
              <a:solidFill>
                <a:prstClr val="black"/>
              </a:solidFill>
              <a:effectLst/>
              <a:uLnTx/>
              <a:uFillTx/>
              <a:latin typeface="Arial"/>
            </a:endParaRPr>
          </a:p>
          <a:p>
            <a:pPr marL="0" marR="0" lvl="0" indent="0" algn="l" defTabSz="914400" rtl="0" eaLnBrk="1" fontAlgn="auto" latinLnBrk="0" hangingPunct="1">
              <a:lnSpc>
                <a:spcPct val="100000"/>
              </a:lnSpc>
              <a:spcBef>
                <a:spcPts val="0"/>
              </a:spcBef>
              <a:spcAft>
                <a:spcPts val="0"/>
              </a:spcAft>
              <a:buClrTx/>
              <a:buSzTx/>
              <a:buFontTx/>
              <a:buNone/>
              <a:tabLst>
                <a:tab pos="0" algn="l"/>
              </a:tabLst>
              <a:defRPr/>
            </a:pPr>
            <a:endParaRPr kumimoji="0" lang="en-GB" sz="1400" b="0" i="0" u="none" strike="noStrike" kern="1200" cap="none" spc="-1" normalizeH="0" baseline="0" noProof="0" dirty="0">
              <a:ln>
                <a:noFill/>
              </a:ln>
              <a:solidFill>
                <a:prstClr val="black"/>
              </a:solidFill>
              <a:effectLst/>
              <a:uLnTx/>
              <a:uFillTx/>
              <a:latin typeface="Arial"/>
            </a:endParaRPr>
          </a:p>
        </p:txBody>
      </p:sp>
      <p:sp>
        <p:nvSpPr>
          <p:cNvPr id="14" name="CustomShape 3">
            <a:extLst>
              <a:ext uri="{FF2B5EF4-FFF2-40B4-BE49-F238E27FC236}">
                <a16:creationId xmlns:a16="http://schemas.microsoft.com/office/drawing/2014/main" id="{21DFEBF3-981C-4AA0-B618-A5F3DF9FE8B1}"/>
              </a:ext>
            </a:extLst>
          </p:cNvPr>
          <p:cNvSpPr/>
          <p:nvPr/>
        </p:nvSpPr>
        <p:spPr>
          <a:xfrm>
            <a:off x="8166600" y="3322468"/>
            <a:ext cx="3185640" cy="1737484"/>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1800" b="1" i="0" u="none" strike="noStrike" kern="1200" cap="none" spc="-1" normalizeH="0" baseline="0" noProof="0">
                <a:ln>
                  <a:noFill/>
                </a:ln>
                <a:solidFill>
                  <a:srgbClr val="8A6099"/>
                </a:solidFill>
                <a:effectLst/>
                <a:uLnTx/>
                <a:uFillTx/>
                <a:latin typeface="Calibri"/>
                <a:ea typeface="DejaVu Sans"/>
              </a:rPr>
              <a:t>8%  </a:t>
            </a:r>
            <a:r>
              <a:rPr kumimoji="0" lang="en-GB" sz="1800" b="1" i="0" u="none" strike="noStrike" kern="1200" cap="none" spc="-1" normalizeH="0" baseline="0" noProof="0">
                <a:ln>
                  <a:noFill/>
                </a:ln>
                <a:solidFill>
                  <a:srgbClr val="8A6099"/>
                </a:solidFill>
                <a:effectLst/>
                <a:uLnTx/>
                <a:uFillTx/>
                <a:latin typeface="Calibri"/>
                <a:ea typeface="DejaVu Sans"/>
              </a:rPr>
              <a:t>Ready for action</a:t>
            </a:r>
            <a:endParaRPr kumimoji="0" lang="en-GB" sz="1800" b="0" i="0" u="none" strike="noStrike" kern="1200" cap="none" spc="-1" normalizeH="0" baseline="0" noProof="0">
              <a:ln>
                <a:noFill/>
              </a:ln>
              <a:solidFill>
                <a:srgbClr val="8A6099"/>
              </a:solidFill>
              <a:effectLst/>
              <a:uLnTx/>
              <a:uFillTx/>
              <a:latin typeface="Arial"/>
            </a:endParaRPr>
          </a:p>
          <a:p>
            <a:pPr marL="0" marR="0" lvl="0" indent="0" algn="l" defTabSz="914400" rtl="0" eaLnBrk="1" fontAlgn="auto" latinLnBrk="0" hangingPunct="1">
              <a:lnSpc>
                <a:spcPct val="100000"/>
              </a:lnSpc>
              <a:spcBef>
                <a:spcPts val="600"/>
              </a:spcBef>
              <a:spcAft>
                <a:spcPts val="0"/>
              </a:spcAft>
              <a:buClrTx/>
              <a:buSzTx/>
              <a:buFontTx/>
              <a:buNone/>
              <a:tabLst>
                <a:tab pos="0" algn="l"/>
              </a:tabLst>
              <a:defRPr/>
            </a:pPr>
            <a:r>
              <a:rPr kumimoji="0" lang="en-GB" sz="1400" b="0" i="0" u="none" strike="noStrike" kern="1200" cap="none" spc="-1" normalizeH="0" baseline="0" noProof="0">
                <a:ln>
                  <a:noFill/>
                </a:ln>
                <a:solidFill>
                  <a:srgbClr val="8A6099"/>
                </a:solidFill>
                <a:effectLst/>
                <a:uLnTx/>
                <a:uFillTx/>
                <a:latin typeface="Calibri"/>
                <a:ea typeface="DejaVu Sans"/>
              </a:rPr>
              <a:t>8% of students are at level 2 &amp; 3. These students would like to undertake climate action but are either unsure of what to do or haven’t gotten round to it yet - they are either ‘getting ready’ or ‘are ready’ to act.</a:t>
            </a:r>
            <a:endParaRPr kumimoji="0" lang="en-GB" sz="1400" b="0" i="0" u="none" strike="noStrike" kern="1200" cap="none" spc="-1" normalizeH="0" baseline="0" noProof="0">
              <a:ln>
                <a:noFill/>
              </a:ln>
              <a:solidFill>
                <a:srgbClr val="8A6099"/>
              </a:solidFill>
              <a:effectLst/>
              <a:uLnTx/>
              <a:uFillTx/>
              <a:latin typeface="Arial"/>
            </a:endParaRPr>
          </a:p>
        </p:txBody>
      </p:sp>
      <p:sp>
        <p:nvSpPr>
          <p:cNvPr id="17" name="CustomShape 3">
            <a:extLst>
              <a:ext uri="{FF2B5EF4-FFF2-40B4-BE49-F238E27FC236}">
                <a16:creationId xmlns:a16="http://schemas.microsoft.com/office/drawing/2014/main" id="{21B65882-72A2-4174-B625-37919225620A}"/>
              </a:ext>
            </a:extLst>
          </p:cNvPr>
          <p:cNvSpPr/>
          <p:nvPr/>
        </p:nvSpPr>
        <p:spPr>
          <a:xfrm>
            <a:off x="8166600" y="5157213"/>
            <a:ext cx="3185640" cy="1306596"/>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0" marR="0" lvl="0" indent="0" algn="l" defTabSz="914400" rtl="0" eaLnBrk="1" fontAlgn="auto" latinLnBrk="0" hangingPunct="1">
              <a:lnSpc>
                <a:spcPct val="100000"/>
              </a:lnSpc>
              <a:spcBef>
                <a:spcPts val="0"/>
              </a:spcBef>
              <a:spcAft>
                <a:spcPts val="0"/>
              </a:spcAft>
              <a:buClrTx/>
              <a:buSzTx/>
              <a:buFontTx/>
              <a:buNone/>
              <a:tabLst>
                <a:tab pos="0" algn="l"/>
              </a:tabLst>
              <a:defRPr/>
            </a:pPr>
            <a:r>
              <a:rPr kumimoji="0" lang="en-US" sz="1800" b="1" i="0" u="none" strike="noStrike" kern="1200" cap="none" spc="-1" normalizeH="0" baseline="0" noProof="0">
                <a:ln>
                  <a:noFill/>
                </a:ln>
                <a:solidFill>
                  <a:srgbClr val="ED6898"/>
                </a:solidFill>
                <a:effectLst/>
                <a:uLnTx/>
                <a:uFillTx/>
                <a:latin typeface="Calibri"/>
                <a:ea typeface="DejaVu Sans"/>
              </a:rPr>
              <a:t>11%  </a:t>
            </a:r>
            <a:r>
              <a:rPr kumimoji="0" lang="en-GB" sz="1800" b="1" i="0" u="none" strike="noStrike" kern="1200" cap="none" spc="-1" normalizeH="0" baseline="0" noProof="0">
                <a:ln>
                  <a:noFill/>
                </a:ln>
                <a:solidFill>
                  <a:srgbClr val="ED6898"/>
                </a:solidFill>
                <a:effectLst/>
                <a:uLnTx/>
                <a:uFillTx/>
                <a:latin typeface="Calibri"/>
                <a:ea typeface="DejaVu Sans"/>
              </a:rPr>
              <a:t>Not ready to act</a:t>
            </a:r>
            <a:endParaRPr kumimoji="0" lang="en-GB" sz="1800" b="0" i="0" u="none" strike="noStrike" kern="1200" cap="none" spc="-1" normalizeH="0" baseline="0" noProof="0">
              <a:ln>
                <a:noFill/>
              </a:ln>
              <a:solidFill>
                <a:srgbClr val="ED6898"/>
              </a:solidFill>
              <a:effectLst/>
              <a:uLnTx/>
              <a:uFillTx/>
              <a:latin typeface="Arial"/>
            </a:endParaRPr>
          </a:p>
          <a:p>
            <a:pPr marL="0" marR="0" lvl="0" indent="0" algn="l" defTabSz="914400" rtl="0" eaLnBrk="1" fontAlgn="auto" latinLnBrk="0" hangingPunct="1">
              <a:lnSpc>
                <a:spcPct val="100000"/>
              </a:lnSpc>
              <a:spcBef>
                <a:spcPts val="600"/>
              </a:spcBef>
              <a:spcAft>
                <a:spcPts val="0"/>
              </a:spcAft>
              <a:buClrTx/>
              <a:buSzTx/>
              <a:buFontTx/>
              <a:buNone/>
              <a:tabLst>
                <a:tab pos="0" algn="l"/>
              </a:tabLst>
              <a:defRPr/>
            </a:pPr>
            <a:r>
              <a:rPr kumimoji="0" lang="en-GB" sz="1400" b="0" i="0" u="none" strike="noStrike" kern="1200" cap="none" spc="-1" normalizeH="0" baseline="0" noProof="0">
                <a:ln>
                  <a:noFill/>
                </a:ln>
                <a:solidFill>
                  <a:srgbClr val="ED6898"/>
                </a:solidFill>
                <a:effectLst/>
                <a:uLnTx/>
                <a:uFillTx/>
                <a:latin typeface="Calibri"/>
                <a:ea typeface="DejaVu Sans"/>
              </a:rPr>
              <a:t>11% of students are at level 1, and this is the harder group to engage with, especially as they have different reasons for not yet wanting to take action. </a:t>
            </a:r>
            <a:endParaRPr kumimoji="0" lang="en-GB" sz="1400" b="0" i="0" u="none" strike="noStrike" kern="1200" cap="none" spc="-1" normalizeH="0" baseline="0" noProof="0">
              <a:ln>
                <a:noFill/>
              </a:ln>
              <a:solidFill>
                <a:srgbClr val="ED6898"/>
              </a:solidFill>
              <a:effectLst/>
              <a:uLnTx/>
              <a:uFillTx/>
              <a:latin typeface="Arial"/>
            </a:endParaRPr>
          </a:p>
        </p:txBody>
      </p:sp>
    </p:spTree>
    <p:extLst>
      <p:ext uri="{BB962C8B-B14F-4D97-AF65-F5344CB8AC3E}">
        <p14:creationId xmlns:p14="http://schemas.microsoft.com/office/powerpoint/2010/main" val="34817532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 name="CustomShape 1"/>
          <p:cNvSpPr/>
          <p:nvPr/>
        </p:nvSpPr>
        <p:spPr>
          <a:xfrm>
            <a:off x="838080" y="489240"/>
            <a:ext cx="895392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tabLst>
                <a:tab pos="0" algn="l"/>
              </a:tabLst>
            </a:pPr>
            <a:r>
              <a:rPr lang="en-GB" sz="4400" b="1" strike="noStrike" spc="-1">
                <a:solidFill>
                  <a:srgbClr val="008BD2"/>
                </a:solidFill>
                <a:latin typeface="Calibri"/>
                <a:ea typeface="DejaVu Sans"/>
              </a:rPr>
              <a:t>What climate actions are students already taking?</a:t>
            </a:r>
            <a:endParaRPr lang="en-GB" sz="4400" b="0" strike="noStrike" spc="-1">
              <a:latin typeface="Arial"/>
            </a:endParaRPr>
          </a:p>
        </p:txBody>
      </p:sp>
      <p:sp>
        <p:nvSpPr>
          <p:cNvPr id="509" name="CustomShape 4"/>
          <p:cNvSpPr/>
          <p:nvPr/>
        </p:nvSpPr>
        <p:spPr>
          <a:xfrm>
            <a:off x="6048000" y="5832000"/>
            <a:ext cx="5400000" cy="738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spcBef>
                <a:spcPts val="1001"/>
              </a:spcBef>
              <a:tabLst>
                <a:tab pos="0" algn="l"/>
              </a:tabLst>
            </a:pPr>
            <a:endParaRPr lang="en-GB" sz="1400" b="0" strike="noStrike" spc="-1">
              <a:latin typeface="Arial"/>
            </a:endParaRPr>
          </a:p>
        </p:txBody>
      </p:sp>
      <p:sp>
        <p:nvSpPr>
          <p:cNvPr id="16" name="CustomShape 1">
            <a:extLst>
              <a:ext uri="{FF2B5EF4-FFF2-40B4-BE49-F238E27FC236}">
                <a16:creationId xmlns:a16="http://schemas.microsoft.com/office/drawing/2014/main" id="{BBC9C4F4-D1E7-4739-8131-65AB305617F6}"/>
              </a:ext>
            </a:extLst>
          </p:cNvPr>
          <p:cNvSpPr/>
          <p:nvPr/>
        </p:nvSpPr>
        <p:spPr>
          <a:xfrm>
            <a:off x="838080" y="1980158"/>
            <a:ext cx="4777200" cy="490988"/>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spAutoFit/>
          </a:bodyPr>
          <a:lstStyle/>
          <a:p>
            <a:r>
              <a:rPr lang="en-GB" sz="1200" spc="-1">
                <a:solidFill>
                  <a:srgbClr val="A6CE39"/>
                </a:solidFill>
                <a:latin typeface="Calibri"/>
                <a:ea typeface="DejaVu Sans"/>
              </a:rPr>
              <a:t>Data </a:t>
            </a:r>
            <a:r>
              <a:rPr lang="en-GB" sz="1200" b="0" strike="noStrike" spc="-1">
                <a:solidFill>
                  <a:srgbClr val="A6CE39"/>
                </a:solidFill>
                <a:latin typeface="Calibri"/>
                <a:ea typeface="DejaVu Sans"/>
              </a:rPr>
              <a:t>given </a:t>
            </a:r>
            <a:r>
              <a:rPr lang="en-GB" sz="1200" spc="-1">
                <a:solidFill>
                  <a:srgbClr val="A6CE39"/>
                </a:solidFill>
                <a:latin typeface="Calibri"/>
                <a:ea typeface="DejaVu Sans"/>
              </a:rPr>
              <a:t>is only from the </a:t>
            </a:r>
            <a:r>
              <a:rPr lang="en-GB" sz="1200" b="0" strike="noStrike" spc="-1">
                <a:solidFill>
                  <a:srgbClr val="A6CE39"/>
                </a:solidFill>
                <a:latin typeface="Calibri"/>
                <a:ea typeface="DejaVu Sans"/>
              </a:rPr>
              <a:t>students</a:t>
            </a:r>
            <a:r>
              <a:rPr lang="en-GB" sz="1200" spc="-1">
                <a:solidFill>
                  <a:srgbClr val="A6CE39"/>
                </a:solidFill>
                <a:latin typeface="Calibri"/>
                <a:ea typeface="DejaVu Sans"/>
              </a:rPr>
              <a:t> </a:t>
            </a:r>
            <a:r>
              <a:rPr lang="en-GB" sz="1200" b="0" strike="noStrike" spc="-1">
                <a:solidFill>
                  <a:srgbClr val="A6CE39"/>
                </a:solidFill>
                <a:latin typeface="Calibri"/>
                <a:ea typeface="DejaVu Sans"/>
              </a:rPr>
              <a:t>that said they were acting</a:t>
            </a:r>
            <a:r>
              <a:rPr lang="en-GB" sz="1200" spc="-1">
                <a:solidFill>
                  <a:srgbClr val="A6CE39"/>
                </a:solidFill>
                <a:latin typeface="Calibri"/>
                <a:ea typeface="DejaVu Sans"/>
              </a:rPr>
              <a:t> </a:t>
            </a:r>
            <a:r>
              <a:rPr lang="en-GB" sz="1200" spc="-1">
                <a:solidFill>
                  <a:srgbClr val="A6CE39"/>
                </a:solidFill>
                <a:latin typeface="Calibri"/>
                <a:ea typeface="+mn-lt"/>
                <a:cs typeface="+mn-lt"/>
              </a:rPr>
              <a:t>(81</a:t>
            </a:r>
            <a:r>
              <a:rPr lang="en-GB" sz="1200" spc="-1">
                <a:solidFill>
                  <a:srgbClr val="A6CE39"/>
                </a:solidFill>
                <a:latin typeface="Calibri"/>
                <a:ea typeface="+mn-lt"/>
                <a:cs typeface="Arial"/>
              </a:rPr>
              <a:t>%).</a:t>
            </a:r>
            <a:r>
              <a:rPr lang="en-GB" sz="1200" spc="-1">
                <a:solidFill>
                  <a:srgbClr val="A6CE39"/>
                </a:solidFill>
                <a:latin typeface="Calibri"/>
                <a:ea typeface="DejaVu Sans"/>
              </a:rPr>
              <a:t> </a:t>
            </a:r>
            <a:endParaRPr lang="en-GB" sz="1200" b="0" strike="noStrike" spc="-1">
              <a:solidFill>
                <a:srgbClr val="A6CE39"/>
              </a:solidFill>
              <a:latin typeface="Calibri"/>
              <a:ea typeface="DejaVu Sans"/>
            </a:endParaRPr>
          </a:p>
          <a:p>
            <a:pPr algn="ctr">
              <a:lnSpc>
                <a:spcPct val="100000"/>
              </a:lnSpc>
            </a:pPr>
            <a:endParaRPr lang="en-GB" sz="1400" b="0" strike="noStrike" spc="-1">
              <a:latin typeface="Arial"/>
            </a:endParaRPr>
          </a:p>
        </p:txBody>
      </p:sp>
      <p:sp>
        <p:nvSpPr>
          <p:cNvPr id="24" name="CustomShape 3">
            <a:extLst>
              <a:ext uri="{FF2B5EF4-FFF2-40B4-BE49-F238E27FC236}">
                <a16:creationId xmlns:a16="http://schemas.microsoft.com/office/drawing/2014/main" id="{2ADCCDED-ABAF-4A3C-BC87-A1B2596ECBD3}"/>
              </a:ext>
            </a:extLst>
          </p:cNvPr>
          <p:cNvSpPr/>
          <p:nvPr/>
        </p:nvSpPr>
        <p:spPr>
          <a:xfrm>
            <a:off x="6823423" y="1980890"/>
            <a:ext cx="4622760" cy="4543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Autofit/>
          </a:bodyPr>
          <a:lstStyle/>
          <a:p>
            <a:pPr>
              <a:lnSpc>
                <a:spcPct val="115000"/>
              </a:lnSpc>
            </a:pPr>
            <a:r>
              <a:rPr lang="en-GB" sz="1400" b="0" strike="noStrike" spc="-1" dirty="0">
                <a:solidFill>
                  <a:srgbClr val="000000"/>
                </a:solidFill>
                <a:latin typeface="Calibri"/>
                <a:ea typeface="Times New Roman"/>
              </a:rPr>
              <a:t>So many students are already taking action and</a:t>
            </a:r>
            <a:r>
              <a:rPr lang="en-GB" sz="1400" b="1" strike="noStrike" spc="-1" dirty="0">
                <a:solidFill>
                  <a:srgbClr val="000000"/>
                </a:solidFill>
                <a:latin typeface="Calibri"/>
                <a:ea typeface="Times New Roman"/>
              </a:rPr>
              <a:t> </a:t>
            </a:r>
            <a:r>
              <a:rPr lang="en-GB" sz="1400" b="0" strike="noStrike" spc="-1" dirty="0">
                <a:solidFill>
                  <a:srgbClr val="000000"/>
                </a:solidFill>
                <a:latin typeface="Calibri"/>
                <a:ea typeface="Times New Roman"/>
              </a:rPr>
              <a:t>two clear and established areas emerged:</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1" strike="noStrike" spc="-1" dirty="0">
                <a:solidFill>
                  <a:srgbClr val="000000"/>
                </a:solidFill>
                <a:latin typeface="Calibri"/>
                <a:ea typeface="Times New Roman"/>
              </a:rPr>
              <a:t>Almost every student that is acting (97%) is supporting action at home.</a:t>
            </a:r>
            <a:r>
              <a:rPr lang="en-GB" sz="1400" b="1" spc="-1" dirty="0">
                <a:solidFill>
                  <a:srgbClr val="000000"/>
                </a:solidFill>
                <a:latin typeface="Calibri"/>
                <a:ea typeface="Times New Roman"/>
              </a:rPr>
              <a:t> </a:t>
            </a:r>
            <a:r>
              <a:rPr lang="en-GB" sz="1400" strike="noStrike" spc="-1" dirty="0">
                <a:solidFill>
                  <a:srgbClr val="000000"/>
                </a:solidFill>
                <a:latin typeface="Calibri"/>
                <a:ea typeface="Times New Roman"/>
              </a:rPr>
              <a:t> </a:t>
            </a:r>
            <a:r>
              <a:rPr lang="en-GB" sz="1400" b="0" strike="noStrike" spc="-1" dirty="0">
                <a:solidFill>
                  <a:srgbClr val="000000"/>
                </a:solidFill>
                <a:latin typeface="Calibri"/>
                <a:ea typeface="Times New Roman"/>
              </a:rPr>
              <a:t>This is a </a:t>
            </a:r>
            <a:r>
              <a:rPr lang="en-GB" sz="1400" spc="-1" dirty="0">
                <a:solidFill>
                  <a:srgbClr val="000000"/>
                </a:solidFill>
                <a:latin typeface="Calibri"/>
                <a:ea typeface="Times New Roman"/>
              </a:rPr>
              <a:t>well-established</a:t>
            </a:r>
            <a:r>
              <a:rPr lang="en-GB" sz="1400" b="0" strike="noStrike" spc="-1" dirty="0">
                <a:solidFill>
                  <a:srgbClr val="000000"/>
                </a:solidFill>
                <a:latin typeface="Calibri"/>
                <a:ea typeface="Times New Roman"/>
              </a:rPr>
              <a:t> (2+ years) way to take action for three-quarters of these students.</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0" strike="noStrike" spc="-1" dirty="0">
                <a:solidFill>
                  <a:srgbClr val="000000"/>
                </a:solidFill>
                <a:latin typeface="Calibri"/>
                <a:ea typeface="Times New Roman"/>
              </a:rPr>
              <a:t>Over three-quarters</a:t>
            </a:r>
            <a:r>
              <a:rPr lang="en-GB" sz="1400" b="1" strike="noStrike" spc="-1" dirty="0">
                <a:solidFill>
                  <a:srgbClr val="000000"/>
                </a:solidFill>
                <a:latin typeface="Calibri"/>
                <a:ea typeface="Times New Roman"/>
              </a:rPr>
              <a:t> of students (78%) think about the effect of what to buy and use.</a:t>
            </a:r>
            <a:endParaRPr lang="en-GB" sz="1400" b="0" strike="noStrike" spc="-1" dirty="0">
              <a:latin typeface="Arial"/>
            </a:endParaRPr>
          </a:p>
          <a:p>
            <a:pPr>
              <a:lnSpc>
                <a:spcPct val="115000"/>
              </a:lnSpc>
            </a:pPr>
            <a:endParaRPr lang="en-GB" sz="1400" b="0" strike="noStrike" spc="-1" dirty="0">
              <a:latin typeface="Arial"/>
            </a:endParaRPr>
          </a:p>
          <a:p>
            <a:pPr>
              <a:lnSpc>
                <a:spcPct val="115000"/>
              </a:lnSpc>
            </a:pPr>
            <a:r>
              <a:rPr lang="en-GB" sz="1400" b="0" strike="noStrike" spc="-1" dirty="0">
                <a:solidFill>
                  <a:srgbClr val="000000"/>
                </a:solidFill>
                <a:latin typeface="Calibri"/>
                <a:ea typeface="Times New Roman"/>
              </a:rPr>
              <a:t>More recently, and involving fewer students so far:</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0" strike="noStrike" spc="-1" dirty="0">
                <a:solidFill>
                  <a:srgbClr val="000000"/>
                </a:solidFill>
                <a:latin typeface="Calibri"/>
                <a:ea typeface="Times New Roman"/>
              </a:rPr>
              <a:t>More than half (55%) students are changing diets, and for half of these students, this </a:t>
            </a:r>
            <a:r>
              <a:rPr lang="en-GB" sz="1400" spc="-1" dirty="0">
                <a:solidFill>
                  <a:srgbClr val="000000"/>
                </a:solidFill>
                <a:latin typeface="Calibri"/>
                <a:ea typeface="Times New Roman"/>
              </a:rPr>
              <a:t>began in</a:t>
            </a:r>
            <a:r>
              <a:rPr lang="en-GB" sz="1400" b="0" strike="noStrike" spc="-1" dirty="0">
                <a:solidFill>
                  <a:srgbClr val="000000"/>
                </a:solidFill>
                <a:latin typeface="Calibri"/>
                <a:ea typeface="Times New Roman"/>
              </a:rPr>
              <a:t> the last year.</a:t>
            </a:r>
            <a:endParaRPr lang="en-GB" sz="1400" b="0" strike="noStrike" spc="-1" dirty="0">
              <a:latin typeface="Arial"/>
            </a:endParaRPr>
          </a:p>
          <a:p>
            <a:pPr marL="228600" indent="-224155">
              <a:lnSpc>
                <a:spcPct val="115000"/>
              </a:lnSpc>
              <a:spcBef>
                <a:spcPts val="567"/>
              </a:spcBef>
              <a:buClr>
                <a:srgbClr val="A6CE39"/>
              </a:buClr>
              <a:buFont typeface="Arial"/>
              <a:buChar char="•"/>
            </a:pPr>
            <a:r>
              <a:rPr lang="en-GB" sz="1400" b="0" strike="noStrike" spc="-1" dirty="0">
                <a:solidFill>
                  <a:srgbClr val="000000"/>
                </a:solidFill>
                <a:latin typeface="Calibri"/>
                <a:ea typeface="Times New Roman"/>
              </a:rPr>
              <a:t>A quarter (25%) students joined strikes or campaigns, mostly in the last six months.</a:t>
            </a:r>
            <a:endParaRPr lang="en-GB" sz="1400" b="0" strike="noStrike" spc="-1" dirty="0">
              <a:latin typeface="Arial"/>
            </a:endParaRPr>
          </a:p>
          <a:p>
            <a:pPr>
              <a:lnSpc>
                <a:spcPct val="115000"/>
              </a:lnSpc>
            </a:pPr>
            <a:endParaRPr lang="en-GB" sz="1400" b="0" strike="noStrike" spc="-1" dirty="0">
              <a:latin typeface="Arial"/>
            </a:endParaRPr>
          </a:p>
          <a:p>
            <a:pPr>
              <a:lnSpc>
                <a:spcPct val="115000"/>
              </a:lnSpc>
            </a:pPr>
            <a:r>
              <a:rPr lang="en-GB" sz="1400" b="0" strike="noStrike" spc="-1" dirty="0">
                <a:solidFill>
                  <a:srgbClr val="000000"/>
                </a:solidFill>
                <a:latin typeface="Calibri"/>
                <a:ea typeface="Times New Roman"/>
              </a:rPr>
              <a:t>Around </a:t>
            </a:r>
            <a:r>
              <a:rPr lang="en-GB" sz="1400" b="1" strike="noStrike" spc="-1" dirty="0">
                <a:solidFill>
                  <a:srgbClr val="000000"/>
                </a:solidFill>
                <a:latin typeface="Calibri"/>
                <a:ea typeface="Times New Roman"/>
              </a:rPr>
              <a:t>one third (33%) of students who have taken action have supported action in school</a:t>
            </a:r>
            <a:r>
              <a:rPr lang="en-GB" sz="1400" b="0" strike="noStrike" spc="-1" dirty="0">
                <a:solidFill>
                  <a:srgbClr val="000000"/>
                </a:solidFill>
                <a:latin typeface="Calibri"/>
                <a:ea typeface="Times New Roman"/>
              </a:rPr>
              <a:t>, whether that’s as part of an eco-team or involvement in reducing energy or waste.</a:t>
            </a:r>
            <a:endParaRPr lang="en-GB" sz="1400" b="0" strike="noStrike" spc="-1" dirty="0">
              <a:latin typeface="Arial"/>
            </a:endParaRPr>
          </a:p>
        </p:txBody>
      </p:sp>
      <p:graphicFrame>
        <p:nvGraphicFramePr>
          <p:cNvPr id="10" name="Chart 9">
            <a:extLst>
              <a:ext uri="{FF2B5EF4-FFF2-40B4-BE49-F238E27FC236}">
                <a16:creationId xmlns:a16="http://schemas.microsoft.com/office/drawing/2014/main" id="{7AC8A385-EB35-4C81-A0D0-F1F16185DAC0}"/>
              </a:ext>
            </a:extLst>
          </p:cNvPr>
          <p:cNvGraphicFramePr>
            <a:graphicFrameLocks/>
          </p:cNvGraphicFramePr>
          <p:nvPr>
            <p:extLst>
              <p:ext uri="{D42A27DB-BD31-4B8C-83A1-F6EECF244321}">
                <p14:modId xmlns:p14="http://schemas.microsoft.com/office/powerpoint/2010/main" val="1542434114"/>
              </p:ext>
            </p:extLst>
          </p:nvPr>
        </p:nvGraphicFramePr>
        <p:xfrm>
          <a:off x="744001" y="2299856"/>
          <a:ext cx="5400000" cy="4158904"/>
        </p:xfrm>
        <a:graphic>
          <a:graphicData uri="http://schemas.openxmlformats.org/drawingml/2006/chart">
            <c:chart xmlns:c="http://schemas.openxmlformats.org/drawingml/2006/chart" xmlns:r="http://schemas.openxmlformats.org/officeDocument/2006/relationships" r:id="rId2"/>
          </a:graphicData>
        </a:graphic>
      </p:graphicFrame>
      <p:pic>
        <p:nvPicPr>
          <p:cNvPr id="21" name="Picture 18">
            <a:extLst>
              <a:ext uri="{FF2B5EF4-FFF2-40B4-BE49-F238E27FC236}">
                <a16:creationId xmlns:a16="http://schemas.microsoft.com/office/drawing/2014/main" id="{35BA8EE5-78D3-473C-A501-E037B7DCEBDE}"/>
              </a:ext>
            </a:extLst>
          </p:cNvPr>
          <p:cNvPicPr/>
          <p:nvPr/>
        </p:nvPicPr>
        <p:blipFill>
          <a:blip r:embed="rId3"/>
          <a:stretch/>
        </p:blipFill>
        <p:spPr>
          <a:xfrm>
            <a:off x="4435645" y="4002531"/>
            <a:ext cx="2498760" cy="2467800"/>
          </a:xfrm>
          <a:prstGeom prst="rect">
            <a:avLst/>
          </a:prstGeom>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 name="CustomShape 1"/>
          <p:cNvSpPr/>
          <p:nvPr/>
        </p:nvSpPr>
        <p:spPr>
          <a:xfrm>
            <a:off x="855360" y="365040"/>
            <a:ext cx="8938800" cy="13237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77000" lnSpcReduction="20000"/>
          </a:bodyPr>
          <a:lstStyle/>
          <a:p>
            <a:pPr marL="0" marR="0" lvl="0" indent="0" algn="l" defTabSz="914400" rtl="0" eaLnBrk="1" fontAlgn="auto" latinLnBrk="0" hangingPunct="1">
              <a:lnSpc>
                <a:spcPct val="90000"/>
              </a:lnSpc>
              <a:spcBef>
                <a:spcPts val="0"/>
              </a:spcBef>
              <a:spcAft>
                <a:spcPts val="0"/>
              </a:spcAft>
              <a:buClrTx/>
              <a:buSzTx/>
              <a:buFontTx/>
              <a:buNone/>
              <a:tabLst/>
              <a:defRPr/>
            </a:pPr>
            <a:br>
              <a:rPr kumimoji="0" sz="1800" b="0" i="0" u="none" strike="noStrike" kern="1200" cap="none" spc="0" normalizeH="0" baseline="0" noProof="0">
                <a:ln>
                  <a:noFill/>
                </a:ln>
                <a:solidFill>
                  <a:prstClr val="black"/>
                </a:solidFill>
                <a:effectLst/>
                <a:uLnTx/>
                <a:uFillTx/>
                <a:latin typeface="Arial"/>
              </a:rPr>
            </a:br>
            <a:endParaRPr kumimoji="0" lang="en-GB" sz="1800" b="0" i="0" u="none" strike="noStrike" kern="1200" cap="none" spc="-1" normalizeH="0" baseline="0" noProof="0">
              <a:ln>
                <a:noFill/>
              </a:ln>
              <a:solidFill>
                <a:prstClr val="black"/>
              </a:solidFill>
              <a:effectLst/>
              <a:uLnTx/>
              <a:uFillTx/>
              <a:latin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4400" b="1" i="0" u="none" strike="noStrike" kern="1200" cap="none" spc="-1" normalizeH="0" baseline="0" noProof="0">
                <a:ln>
                  <a:noFill/>
                </a:ln>
                <a:solidFill>
                  <a:srgbClr val="008BD2"/>
                </a:solidFill>
                <a:effectLst/>
                <a:uLnTx/>
                <a:uFillTx/>
                <a:latin typeface="Calibri"/>
                <a:ea typeface="DejaVu Sans"/>
              </a:rPr>
              <a:t>How do students see climate action in school?</a:t>
            </a:r>
            <a:br>
              <a:rPr kumimoji="0" sz="1800" b="0" i="0" u="none" strike="noStrike" kern="1200" cap="none" spc="0" normalizeH="0" baseline="0" noProof="0">
                <a:ln>
                  <a:noFill/>
                </a:ln>
                <a:solidFill>
                  <a:prstClr val="black"/>
                </a:solidFill>
                <a:effectLst/>
                <a:uLnTx/>
                <a:uFillTx/>
                <a:latin typeface="Arial"/>
              </a:rPr>
            </a:br>
            <a:r>
              <a:rPr kumimoji="0" lang="en-GB" sz="4400" b="1" i="0" u="none" strike="noStrike" kern="1200" cap="none" spc="-1" normalizeH="0" baseline="0" noProof="0">
                <a:ln>
                  <a:noFill/>
                </a:ln>
                <a:solidFill>
                  <a:srgbClr val="008BD2"/>
                </a:solidFill>
                <a:effectLst/>
                <a:uLnTx/>
                <a:uFillTx/>
                <a:latin typeface="Calibri"/>
                <a:ea typeface="DejaVu Sans"/>
              </a:rPr>
              <a:t> </a:t>
            </a:r>
            <a:endParaRPr kumimoji="0" lang="en-GB" sz="4400" b="0" i="0" u="none" strike="noStrike" kern="1200" cap="none" spc="-1" normalizeH="0" baseline="0" noProof="0">
              <a:ln>
                <a:noFill/>
              </a:ln>
              <a:solidFill>
                <a:prstClr val="black"/>
              </a:solidFill>
              <a:effectLst/>
              <a:uLnTx/>
              <a:uFillTx/>
              <a:latin typeface="Arial"/>
            </a:endParaRPr>
          </a:p>
        </p:txBody>
      </p:sp>
      <p:sp>
        <p:nvSpPr>
          <p:cNvPr id="533" name="CustomShape 2"/>
          <p:cNvSpPr/>
          <p:nvPr/>
        </p:nvSpPr>
        <p:spPr>
          <a:xfrm>
            <a:off x="855720" y="1108080"/>
            <a:ext cx="10113480" cy="801000"/>
          </a:xfrm>
          <a:prstGeom prst="rect">
            <a:avLst/>
          </a:prstGeom>
          <a:noFill/>
          <a:ln>
            <a:noFill/>
          </a:ln>
        </p:spPr>
        <p:style>
          <a:lnRef idx="0">
            <a:scrgbClr r="0" g="0" b="0"/>
          </a:lnRef>
          <a:fillRef idx="0">
            <a:scrgbClr r="0" g="0" b="0"/>
          </a:fillRef>
          <a:effectRef idx="0">
            <a:scrgbClr r="0" g="0" b="0"/>
          </a:effectRef>
          <a:fontRef idx="minor"/>
        </p:style>
      </p:sp>
      <p:grpSp>
        <p:nvGrpSpPr>
          <p:cNvPr id="10" name="Group 2">
            <a:extLst>
              <a:ext uri="{FF2B5EF4-FFF2-40B4-BE49-F238E27FC236}">
                <a16:creationId xmlns:a16="http://schemas.microsoft.com/office/drawing/2014/main" id="{A79E771F-8A16-4A39-8FB1-D652004F574F}"/>
              </a:ext>
            </a:extLst>
          </p:cNvPr>
          <p:cNvGrpSpPr/>
          <p:nvPr/>
        </p:nvGrpSpPr>
        <p:grpSpPr>
          <a:xfrm>
            <a:off x="855360" y="2142513"/>
            <a:ext cx="5467320" cy="761400"/>
            <a:chOff x="855720" y="1814040"/>
            <a:chExt cx="5467320" cy="761400"/>
          </a:xfrm>
        </p:grpSpPr>
        <p:pic>
          <p:nvPicPr>
            <p:cNvPr id="11" name="Picture 20" descr="Icon&#10;&#10;Description automatically generated">
              <a:extLst>
                <a:ext uri="{FF2B5EF4-FFF2-40B4-BE49-F238E27FC236}">
                  <a16:creationId xmlns:a16="http://schemas.microsoft.com/office/drawing/2014/main" id="{C0CBBFBF-A447-46EA-853C-829DED39EE18}"/>
                </a:ext>
              </a:extLst>
            </p:cNvPr>
            <p:cNvPicPr/>
            <p:nvPr/>
          </p:nvPicPr>
          <p:blipFill>
            <a:blip r:embed="rId3"/>
            <a:stretch/>
          </p:blipFill>
          <p:spPr>
            <a:xfrm>
              <a:off x="855720" y="1814040"/>
              <a:ext cx="512640" cy="761400"/>
            </a:xfrm>
            <a:prstGeom prst="rect">
              <a:avLst/>
            </a:prstGeom>
            <a:ln>
              <a:noFill/>
            </a:ln>
          </p:spPr>
        </p:pic>
        <p:sp>
          <p:nvSpPr>
            <p:cNvPr id="12" name="CustomShape 3">
              <a:extLst>
                <a:ext uri="{FF2B5EF4-FFF2-40B4-BE49-F238E27FC236}">
                  <a16:creationId xmlns:a16="http://schemas.microsoft.com/office/drawing/2014/main" id="{5F744352-FB2C-4C94-851C-3D8D90500B16}"/>
                </a:ext>
              </a:extLst>
            </p:cNvPr>
            <p:cNvSpPr/>
            <p:nvPr/>
          </p:nvSpPr>
          <p:spPr>
            <a:xfrm>
              <a:off x="1575000" y="1855440"/>
              <a:ext cx="4748040" cy="3679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spcBef>
                  <a:spcPts val="1001"/>
                </a:spcBef>
                <a:tabLst>
                  <a:tab pos="0" algn="l"/>
                </a:tabLst>
              </a:pPr>
              <a:r>
                <a:rPr lang="en-GB" sz="2400" b="1" strike="noStrike" spc="-1">
                  <a:solidFill>
                    <a:srgbClr val="008BD2"/>
                  </a:solidFill>
                  <a:latin typeface="Calibri"/>
                  <a:ea typeface="DejaVu Sans"/>
                </a:rPr>
                <a:t>61% would like to get more involved in climate action.  </a:t>
              </a:r>
              <a:r>
                <a:rPr lang="en-GB" sz="2400" b="1" strike="noStrike" spc="-1">
                  <a:solidFill>
                    <a:srgbClr val="000000"/>
                  </a:solidFill>
                  <a:latin typeface="Calibri"/>
                  <a:ea typeface="DejaVu Sans"/>
                </a:rPr>
                <a:t> </a:t>
              </a:r>
              <a:endParaRPr lang="en-GB" sz="2400" b="0" strike="noStrike" spc="-1">
                <a:latin typeface="Arial"/>
              </a:endParaRPr>
            </a:p>
          </p:txBody>
        </p:sp>
      </p:grpSp>
      <p:pic>
        <p:nvPicPr>
          <p:cNvPr id="13" name="Picture 4">
            <a:extLst>
              <a:ext uri="{FF2B5EF4-FFF2-40B4-BE49-F238E27FC236}">
                <a16:creationId xmlns:a16="http://schemas.microsoft.com/office/drawing/2014/main" id="{159F9D35-B1EA-4CD1-889F-613E1881C586}"/>
              </a:ext>
            </a:extLst>
          </p:cNvPr>
          <p:cNvPicPr/>
          <p:nvPr/>
        </p:nvPicPr>
        <p:blipFill>
          <a:blip r:embed="rId4"/>
          <a:srcRect l="1156" t="3122" r="1703" b="2572"/>
          <a:stretch/>
        </p:blipFill>
        <p:spPr>
          <a:xfrm>
            <a:off x="837721" y="3320085"/>
            <a:ext cx="4748040" cy="2865267"/>
          </a:xfrm>
          <a:prstGeom prst="rect">
            <a:avLst/>
          </a:prstGeom>
          <a:ln>
            <a:noFill/>
          </a:ln>
        </p:spPr>
      </p:pic>
      <p:sp>
        <p:nvSpPr>
          <p:cNvPr id="14" name="CustomShape 4">
            <a:extLst>
              <a:ext uri="{FF2B5EF4-FFF2-40B4-BE49-F238E27FC236}">
                <a16:creationId xmlns:a16="http://schemas.microsoft.com/office/drawing/2014/main" id="{B9D52441-1C4C-4B65-9AF6-5141B17033DB}"/>
              </a:ext>
            </a:extLst>
          </p:cNvPr>
          <p:cNvSpPr/>
          <p:nvPr/>
        </p:nvSpPr>
        <p:spPr>
          <a:xfrm>
            <a:off x="6391922" y="2142513"/>
            <a:ext cx="4977958" cy="4507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a:lnSpc>
                <a:spcPct val="120000"/>
              </a:lnSpc>
            </a:pPr>
            <a:r>
              <a:rPr lang="en-GB" sz="1600" b="1" strike="noStrike" spc="-1" dirty="0">
                <a:solidFill>
                  <a:srgbClr val="000000"/>
                </a:solidFill>
                <a:latin typeface="Calibri"/>
                <a:ea typeface="Times New Roman"/>
              </a:rPr>
              <a:t>Nearly two-thirds (61%) of all 649 students who completed the survey said that they would like to get more involved in taking climate action.</a:t>
            </a:r>
            <a:r>
              <a:rPr lang="en-GB" sz="1400" b="1" spc="-1" dirty="0">
                <a:solidFill>
                  <a:srgbClr val="000000"/>
                </a:solidFill>
                <a:latin typeface="Calibri"/>
                <a:ea typeface="Times New Roman"/>
              </a:rPr>
              <a:t>  </a:t>
            </a:r>
            <a:endParaRPr lang="en-GB" sz="1400" b="1" strike="noStrike" spc="-1" dirty="0">
              <a:latin typeface="Arial"/>
            </a:endParaRPr>
          </a:p>
          <a:p>
            <a:pPr>
              <a:lnSpc>
                <a:spcPct val="120000"/>
              </a:lnSpc>
            </a:pPr>
            <a:endParaRPr lang="en-GB" sz="1400" b="0" strike="noStrike" spc="-1" dirty="0">
              <a:latin typeface="Arial"/>
            </a:endParaRPr>
          </a:p>
          <a:p>
            <a:pPr>
              <a:lnSpc>
                <a:spcPct val="120000"/>
              </a:lnSpc>
            </a:pPr>
            <a:r>
              <a:rPr lang="en-GB" sz="1400" b="0" strike="noStrike" spc="-1" dirty="0">
                <a:solidFill>
                  <a:srgbClr val="000000"/>
                </a:solidFill>
                <a:latin typeface="Calibri"/>
                <a:ea typeface="Times New Roman"/>
              </a:rPr>
              <a:t>This is a great response and in fact, less than 10% students on average indicated that they would not want to get more involved. </a:t>
            </a:r>
            <a:endParaRPr lang="en-GB" sz="1400" b="0" strike="noStrike" spc="-1" dirty="0">
              <a:latin typeface="Arial"/>
            </a:endParaRPr>
          </a:p>
          <a:p>
            <a:pPr>
              <a:lnSpc>
                <a:spcPct val="120000"/>
              </a:lnSpc>
            </a:pPr>
            <a:endParaRPr lang="en-GB" sz="1400" b="0" strike="noStrike" spc="-1" dirty="0">
              <a:latin typeface="Arial"/>
            </a:endParaRPr>
          </a:p>
          <a:p>
            <a:pPr marL="228600" indent="-224790">
              <a:lnSpc>
                <a:spcPct val="120000"/>
              </a:lnSpc>
              <a:buClr>
                <a:srgbClr val="A6CE39"/>
              </a:buClr>
              <a:buFont typeface="Arial"/>
              <a:buChar char="•"/>
            </a:pPr>
            <a:r>
              <a:rPr lang="en-GB" sz="1400" b="0" strike="noStrike" spc="-1" dirty="0">
                <a:solidFill>
                  <a:srgbClr val="000000"/>
                </a:solidFill>
                <a:latin typeface="Calibri"/>
                <a:ea typeface="Times New Roman"/>
              </a:rPr>
              <a:t>Over 62% of younger students want to be more involved, and </a:t>
            </a:r>
            <a:r>
              <a:rPr lang="en-GB" sz="1400" b="1" strike="noStrike" spc="-1" dirty="0">
                <a:solidFill>
                  <a:srgbClr val="000000"/>
                </a:solidFill>
                <a:latin typeface="Calibri"/>
                <a:ea typeface="Times New Roman"/>
              </a:rPr>
              <a:t>70% of 13 year old students say they want to do more.</a:t>
            </a:r>
            <a:endParaRPr lang="en-GB" sz="1400" b="0" strike="noStrike" spc="-1" dirty="0">
              <a:latin typeface="Arial"/>
            </a:endParaRPr>
          </a:p>
          <a:p>
            <a:pPr marL="228600" indent="-224790">
              <a:lnSpc>
                <a:spcPct val="120000"/>
              </a:lnSpc>
              <a:spcBef>
                <a:spcPts val="600"/>
              </a:spcBef>
              <a:buClr>
                <a:srgbClr val="A6CE39"/>
              </a:buClr>
              <a:buFont typeface="Arial"/>
              <a:buChar char="•"/>
            </a:pPr>
            <a:r>
              <a:rPr lang="en-GB" sz="1400" b="1" strike="noStrike" spc="-1" dirty="0">
                <a:solidFill>
                  <a:srgbClr val="000000"/>
                </a:solidFill>
                <a:latin typeface="Calibri"/>
                <a:ea typeface="Times New Roman"/>
              </a:rPr>
              <a:t>Boys were less likely to say they agreed and strongly agreed they would like to get more involved (46%) </a:t>
            </a:r>
            <a:r>
              <a:rPr lang="en-GB" sz="1400" b="0" strike="noStrike" spc="-1" dirty="0">
                <a:solidFill>
                  <a:srgbClr val="000000"/>
                </a:solidFill>
                <a:latin typeface="Calibri"/>
                <a:ea typeface="Times New Roman"/>
              </a:rPr>
              <a:t>than girls (73%), non-binary (80%) and those who preferred not to give a gender (78%).</a:t>
            </a:r>
            <a:endParaRPr lang="en-GB" sz="1400" b="0" strike="noStrike" spc="-1" dirty="0">
              <a:latin typeface="Arial"/>
            </a:endParaRPr>
          </a:p>
          <a:p>
            <a:pPr marL="228600" indent="-224790">
              <a:lnSpc>
                <a:spcPct val="120000"/>
              </a:lnSpc>
              <a:spcBef>
                <a:spcPts val="600"/>
              </a:spcBef>
              <a:buClr>
                <a:srgbClr val="A6CE39"/>
              </a:buClr>
              <a:buFont typeface="Arial"/>
              <a:buChar char="•"/>
            </a:pPr>
            <a:r>
              <a:rPr lang="en-GB" sz="1400" b="0" strike="noStrike" spc="-1" dirty="0">
                <a:solidFill>
                  <a:srgbClr val="000000"/>
                </a:solidFill>
                <a:latin typeface="Calibri"/>
                <a:ea typeface="Times New Roman"/>
              </a:rPr>
              <a:t>Under a third of students (30%) neither agreed nor disagreed, and this group could well be encouraged to get involved! </a:t>
            </a:r>
            <a:endParaRPr lang="en-GB" sz="1400" b="0" strike="noStrike" spc="-1" dirty="0">
              <a:latin typeface="Arial"/>
            </a:endParaRPr>
          </a:p>
        </p:txBody>
      </p:sp>
    </p:spTree>
    <p:extLst>
      <p:ext uri="{BB962C8B-B14F-4D97-AF65-F5344CB8AC3E}">
        <p14:creationId xmlns:p14="http://schemas.microsoft.com/office/powerpoint/2010/main" val="1030765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 name="CustomShape 1"/>
          <p:cNvSpPr/>
          <p:nvPr/>
        </p:nvSpPr>
        <p:spPr>
          <a:xfrm>
            <a:off x="838080" y="489240"/>
            <a:ext cx="1051416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pPr>
            <a:r>
              <a:rPr lang="en-GB" sz="4000" b="1" strike="noStrike" spc="-1">
                <a:solidFill>
                  <a:srgbClr val="008BD2"/>
                </a:solidFill>
                <a:latin typeface="Calibri"/>
                <a:ea typeface="DejaVu Sans"/>
              </a:rPr>
              <a:t>How do students see climate action in school?</a:t>
            </a:r>
            <a:endParaRPr lang="en-GB" sz="4000" b="0" strike="noStrike" spc="-1">
              <a:latin typeface="Arial"/>
            </a:endParaRPr>
          </a:p>
        </p:txBody>
      </p:sp>
      <p:pic>
        <p:nvPicPr>
          <p:cNvPr id="2" name="Picture 1">
            <a:extLst>
              <a:ext uri="{FF2B5EF4-FFF2-40B4-BE49-F238E27FC236}">
                <a16:creationId xmlns:a16="http://schemas.microsoft.com/office/drawing/2014/main" id="{C8C52C07-F946-458C-8DD3-89CC96B59446}"/>
              </a:ext>
            </a:extLst>
          </p:cNvPr>
          <p:cNvPicPr>
            <a:picLocks noChangeAspect="1"/>
          </p:cNvPicPr>
          <p:nvPr/>
        </p:nvPicPr>
        <p:blipFill rotWithShape="1">
          <a:blip r:embed="rId3"/>
          <a:srcRect t="11149"/>
          <a:stretch/>
        </p:blipFill>
        <p:spPr>
          <a:xfrm>
            <a:off x="838080" y="1584286"/>
            <a:ext cx="7252748" cy="5162920"/>
          </a:xfrm>
          <a:prstGeom prst="rect">
            <a:avLst/>
          </a:prstGeom>
        </p:spPr>
      </p:pic>
      <p:sp>
        <p:nvSpPr>
          <p:cNvPr id="12" name="CustomShape 10">
            <a:extLst>
              <a:ext uri="{FF2B5EF4-FFF2-40B4-BE49-F238E27FC236}">
                <a16:creationId xmlns:a16="http://schemas.microsoft.com/office/drawing/2014/main" id="{58FEAA7A-AE01-4684-A695-95A97A502E33}"/>
              </a:ext>
            </a:extLst>
          </p:cNvPr>
          <p:cNvSpPr/>
          <p:nvPr/>
        </p:nvSpPr>
        <p:spPr>
          <a:xfrm>
            <a:off x="8094281" y="1582500"/>
            <a:ext cx="3257959" cy="4886283"/>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fontScale="92500" lnSpcReduction="200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Some very positive results for school are that:</a:t>
            </a:r>
            <a:endParaRPr kumimoji="0" lang="en-GB" sz="1400" b="0" i="0" u="none" strike="noStrike" kern="1200" cap="none" spc="-1" normalizeH="0" baseline="0" noProof="0" dirty="0">
              <a:ln>
                <a:noFill/>
              </a:ln>
              <a:solidFill>
                <a:prstClr val="black"/>
              </a:solidFill>
              <a:effectLst/>
              <a:uLnTx/>
              <a:uFillTx/>
              <a:latin typeface="Calibri"/>
              <a:cs typeface="Calibri"/>
            </a:endParaRPr>
          </a:p>
          <a:p>
            <a:pPr marL="228600" indent="-224790">
              <a:lnSpc>
                <a:spcPct val="120000"/>
              </a:lnSpc>
              <a:buClr>
                <a:srgbClr val="A6CE39"/>
              </a:buClr>
              <a:buFont typeface="Arial"/>
              <a:buChar char="•"/>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Well over half (59%) of students felt that school has the right resources and equipment to carry out climate action.</a:t>
            </a:r>
            <a:r>
              <a:rPr lang="en-GB" sz="1400" spc="-1" dirty="0">
                <a:solidFill>
                  <a:srgbClr val="000000"/>
                </a:solidFill>
                <a:latin typeface="Calibri"/>
                <a:ea typeface="Times New Roman"/>
                <a:cs typeface="Calibri"/>
              </a:rPr>
              <a:t>  </a:t>
            </a:r>
            <a:endParaRPr lang="en-GB" sz="1400" b="0" i="0" u="none" strike="noStrike" kern="1200" cap="none" spc="-1"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1" i="0" u="none" strike="noStrike" kern="1200" cap="none" spc="-1" normalizeH="0" baseline="0" noProof="0" dirty="0">
                <a:ln>
                  <a:noFill/>
                </a:ln>
                <a:solidFill>
                  <a:srgbClr val="000000"/>
                </a:solidFill>
                <a:effectLst/>
                <a:uLnTx/>
                <a:uFillTx/>
                <a:latin typeface="Calibri"/>
                <a:ea typeface="Times New Roman"/>
                <a:cs typeface="Calibri"/>
              </a:rPr>
              <a:t>Over half (52%) students said they are aware of what school is already doing to become more sustainable.</a:t>
            </a:r>
            <a:endParaRPr lang="en-GB" sz="1400" b="0" i="0" u="none" strike="noStrike" kern="1200" cap="none" spc="-1" normalizeH="0" baseline="0" noProof="0" dirty="0">
              <a:ln>
                <a:noFill/>
              </a:ln>
              <a:solidFill>
                <a:prstClr val="black"/>
              </a:solidFill>
              <a:effectLst/>
              <a:uLnTx/>
              <a:uFillTx/>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Just over 40% students said that they feel there is a clear way for students to get involved in climate action, for example by joining an eco-group</a:t>
            </a:r>
            <a:endParaRPr lang="en-GB" sz="1400" b="0" i="0" u="none" strike="noStrike" kern="1200" cap="none" spc="-1" normalizeH="0" baseline="0" noProof="0" dirty="0">
              <a:ln>
                <a:noFill/>
              </a:ln>
              <a:solidFill>
                <a:prstClr val="black"/>
              </a:solidFill>
              <a:effectLst/>
              <a:uLnTx/>
              <a:uFillTx/>
              <a:latin typeface="Calibri"/>
              <a:cs typeface="Calibri"/>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GB" sz="1400" b="0" i="0" u="none" strike="noStrike" kern="1200" cap="none" spc="-1"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Other areas were less clear cut:</a:t>
            </a:r>
            <a:endParaRPr kumimoji="0" lang="en-GB" sz="1400" b="0" i="0" u="none" strike="noStrike" kern="1200" cap="none" spc="-1" normalizeH="0" baseline="0" noProof="0" dirty="0">
              <a:ln>
                <a:noFill/>
              </a:ln>
              <a:solidFill>
                <a:prstClr val="black"/>
              </a:solidFill>
              <a:effectLst/>
              <a:uLnTx/>
              <a:uFillTx/>
              <a:latin typeface="Calibri"/>
              <a:cs typeface="Calibri"/>
            </a:endParaRPr>
          </a:p>
          <a:p>
            <a:pPr marL="228600" indent="-224790">
              <a:lnSpc>
                <a:spcPct val="120000"/>
              </a:lnSpc>
              <a:buClr>
                <a:srgbClr val="A6CE39"/>
              </a:buClr>
              <a:buFont typeface="Arial"/>
              <a:buChar char="•"/>
              <a:defRPr/>
            </a:pPr>
            <a:r>
              <a:rPr lang="en-GB" sz="1400" b="1" spc="-1" dirty="0">
                <a:solidFill>
                  <a:srgbClr val="000000"/>
                </a:solidFill>
                <a:latin typeface="Calibri"/>
                <a:ea typeface="Times New Roman"/>
                <a:cs typeface="Calibri"/>
              </a:rPr>
              <a:t>42% disagreed that students are given enough time to carry out climate action,</a:t>
            </a:r>
            <a:r>
              <a:rPr lang="en-GB" sz="1400" spc="-1" dirty="0">
                <a:solidFill>
                  <a:srgbClr val="000000"/>
                </a:solidFill>
                <a:latin typeface="Calibri"/>
                <a:ea typeface="Times New Roman"/>
                <a:cs typeface="Calibri"/>
              </a:rPr>
              <a:t> with one-fifth (22%) students agreeing.</a:t>
            </a:r>
            <a:endParaRPr lang="en-GB" sz="1400" spc="-1" dirty="0">
              <a:solidFill>
                <a:prstClr val="black"/>
              </a:solidFill>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Although 39% agreed or strongly agreed that they regularly talk in lessons about how we can all make a difference, almost as many students (39%) disagreed or strongly disagreed.</a:t>
            </a:r>
            <a:endParaRPr lang="en-GB" sz="1400" b="0" i="0" u="none" strike="noStrike" kern="1200" cap="none" spc="-1" normalizeH="0" baseline="0" noProof="0" dirty="0">
              <a:ln>
                <a:noFill/>
              </a:ln>
              <a:solidFill>
                <a:prstClr val="black"/>
              </a:solidFill>
              <a:effectLst/>
              <a:uLnTx/>
              <a:uFillTx/>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r>
              <a:rPr kumimoji="0" lang="en-GB" sz="1400" b="0" i="0" u="none" strike="noStrike" kern="1200" cap="none" spc="-1" normalizeH="0" baseline="0" noProof="0" dirty="0">
                <a:ln>
                  <a:noFill/>
                </a:ln>
                <a:solidFill>
                  <a:srgbClr val="000000"/>
                </a:solidFill>
                <a:effectLst/>
                <a:uLnTx/>
                <a:uFillTx/>
                <a:latin typeface="Calibri"/>
                <a:ea typeface="Times New Roman"/>
                <a:cs typeface="Calibri"/>
              </a:rPr>
              <a:t>38% disagreed that they feel included in climate action decision-making compared to 32% who agreed.</a:t>
            </a:r>
            <a:endParaRPr lang="en-GB" sz="1400" b="0" i="0" u="none" strike="noStrike" kern="1200" cap="none" spc="-1" normalizeH="0" baseline="0" noProof="0" dirty="0">
              <a:ln>
                <a:noFill/>
              </a:ln>
              <a:solidFill>
                <a:prstClr val="black"/>
              </a:solidFill>
              <a:effectLst/>
              <a:uLnTx/>
              <a:uFillTx/>
              <a:latin typeface="Calibri"/>
              <a:cs typeface="Calibri"/>
            </a:endParaRPr>
          </a:p>
          <a:p>
            <a:pPr marL="228600" marR="0" lvl="0" indent="-224790" algn="l" defTabSz="914400" rtl="0" eaLnBrk="1" fontAlgn="auto" latinLnBrk="0" hangingPunct="1">
              <a:lnSpc>
                <a:spcPct val="120000"/>
              </a:lnSpc>
              <a:spcBef>
                <a:spcPts val="0"/>
              </a:spcBef>
              <a:spcAft>
                <a:spcPts val="0"/>
              </a:spcAft>
              <a:buClr>
                <a:srgbClr val="A6CE39"/>
              </a:buClr>
              <a:buSzTx/>
              <a:buFont typeface="Arial"/>
              <a:buChar char="•"/>
              <a:tabLst/>
              <a:defRPr/>
            </a:pPr>
            <a:endParaRPr lang="en-GB" sz="1400" b="0" i="0" u="none" strike="noStrike" kern="1200" cap="none" spc="-1" normalizeH="0" baseline="0" noProof="0" dirty="0">
              <a:ln>
                <a:noFill/>
              </a:ln>
              <a:solidFill>
                <a:prstClr val="black"/>
              </a:solidFill>
              <a:effectLst/>
              <a:uLnTx/>
              <a:uFillTx/>
              <a:latin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56F5E11-365E-4E33-8379-8B8FB1F83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6798" y="5078027"/>
            <a:ext cx="1551770" cy="1673478"/>
          </a:xfrm>
          <a:prstGeom prst="rect">
            <a:avLst/>
          </a:prstGeom>
        </p:spPr>
      </p:pic>
      <p:sp>
        <p:nvSpPr>
          <p:cNvPr id="549" name="CustomShape 1"/>
          <p:cNvSpPr/>
          <p:nvPr/>
        </p:nvSpPr>
        <p:spPr>
          <a:xfrm>
            <a:off x="855720" y="325080"/>
            <a:ext cx="10113840" cy="13240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4400" b="1" strike="noStrike" spc="-1">
              <a:solidFill>
                <a:srgbClr val="008BD2"/>
              </a:solidFill>
              <a:latin typeface="Calibri"/>
              <a:ea typeface="DejaVu Sans"/>
            </a:endParaRPr>
          </a:p>
          <a:p>
            <a:pPr>
              <a:lnSpc>
                <a:spcPct val="90000"/>
              </a:lnSpc>
              <a:tabLst>
                <a:tab pos="0" algn="l"/>
              </a:tabLst>
            </a:pPr>
            <a:r>
              <a:rPr lang="en-GB" sz="4400" b="1" strike="noStrike" spc="-1">
                <a:solidFill>
                  <a:srgbClr val="008BD2"/>
                </a:solidFill>
                <a:latin typeface="Calibri"/>
                <a:ea typeface="DejaVu Sans"/>
              </a:rPr>
              <a:t>Motivating action in school</a:t>
            </a:r>
            <a:endParaRPr lang="en-GB" sz="4400" b="0" strike="noStrike" spc="-1">
              <a:latin typeface="Arial"/>
            </a:endParaRPr>
          </a:p>
        </p:txBody>
      </p:sp>
      <p:sp>
        <p:nvSpPr>
          <p:cNvPr id="10" name="TextBox 9">
            <a:extLst>
              <a:ext uri="{FF2B5EF4-FFF2-40B4-BE49-F238E27FC236}">
                <a16:creationId xmlns:a16="http://schemas.microsoft.com/office/drawing/2014/main" id="{1285D559-6AFA-430C-8C34-94B67071E3E7}"/>
              </a:ext>
            </a:extLst>
          </p:cNvPr>
          <p:cNvSpPr txBox="1"/>
          <p:nvPr/>
        </p:nvSpPr>
        <p:spPr>
          <a:xfrm>
            <a:off x="855720" y="1986674"/>
            <a:ext cx="5035124" cy="3835922"/>
          </a:xfrm>
          <a:prstGeom prst="rect">
            <a:avLst/>
          </a:prstGeom>
          <a:noFill/>
        </p:spPr>
        <p:txBody>
          <a:bodyPr wrap="square" lIns="91440" tIns="45720" rIns="91440" bIns="45720" anchor="t">
            <a:spAutoFit/>
          </a:bodyPr>
          <a:lstStyle/>
          <a:p>
            <a:pPr>
              <a:tabLst>
                <a:tab pos="0" algn="l"/>
              </a:tabLst>
            </a:pPr>
            <a:r>
              <a:rPr lang="en-GB" sz="1400" spc="-1">
                <a:solidFill>
                  <a:srgbClr val="000000"/>
                </a:solidFill>
                <a:latin typeface="Calibri"/>
                <a:ea typeface="DejaVu Sans"/>
                <a:cs typeface="Arial"/>
              </a:rPr>
              <a:t>In writing the survey, we used research to identify different approaches (see next slide) that might motivate students to undertake climate action.</a:t>
            </a:r>
            <a:r>
              <a:rPr lang="en-GB" sz="1400" spc="-1">
                <a:latin typeface="Calibri"/>
                <a:ea typeface="+mn-lt"/>
                <a:cs typeface="+mn-lt"/>
              </a:rPr>
              <a:t>  The top approaches (shown right) clearly show </a:t>
            </a:r>
            <a:r>
              <a:rPr lang="en-GB" sz="1400" spc="-1">
                <a:latin typeface="Calibri"/>
                <a:ea typeface="+mn-lt"/>
                <a:cs typeface="Calibri"/>
              </a:rPr>
              <a:t>that students </a:t>
            </a:r>
            <a:r>
              <a:rPr lang="en-GB" sz="1400" spc="-1">
                <a:latin typeface="Calibri"/>
                <a:ea typeface="+mn-lt"/>
                <a:cs typeface="+mn-lt"/>
              </a:rPr>
              <a:t>saw the value in:</a:t>
            </a:r>
            <a:endParaRPr lang="en-US"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Making changes easy</a:t>
            </a:r>
            <a:r>
              <a:rPr lang="en-GB" sz="1400" spc="-1">
                <a:latin typeface="Calibri"/>
                <a:ea typeface="+mn-lt"/>
                <a:cs typeface="+mn-lt"/>
              </a:rPr>
              <a:t>, whether that's more equipment or introducing new menus.</a:t>
            </a:r>
            <a:endParaRPr lang="en-US"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Showing positive results</a:t>
            </a:r>
            <a:r>
              <a:rPr lang="en-GB" sz="1400" spc="-1">
                <a:latin typeface="Calibri"/>
                <a:ea typeface="+mn-lt"/>
                <a:cs typeface="+mn-lt"/>
              </a:rPr>
              <a:t>, and rewards and competitions to encourage even more action.</a:t>
            </a:r>
            <a:br>
              <a:rPr lang="en-US"/>
            </a:br>
            <a:endParaRPr lang="en-US" sz="1400">
              <a:latin typeface="Calibri"/>
            </a:endParaRPr>
          </a:p>
          <a:p>
            <a:pPr>
              <a:tabLst>
                <a:tab pos="0" algn="l"/>
              </a:tabLst>
            </a:pPr>
            <a:r>
              <a:rPr lang="en-GB" sz="1400" spc="-1">
                <a:latin typeface="Calibri"/>
                <a:ea typeface="+mn-lt"/>
                <a:cs typeface="+mn-lt"/>
              </a:rPr>
              <a:t>What </a:t>
            </a:r>
            <a:r>
              <a:rPr lang="en-GB" sz="1400" i="1" spc="-1">
                <a:latin typeface="Calibri"/>
                <a:ea typeface="+mn-lt"/>
                <a:cs typeface="+mn-lt"/>
              </a:rPr>
              <a:t>might</a:t>
            </a:r>
            <a:r>
              <a:rPr lang="en-GB" sz="1400" spc="-1">
                <a:latin typeface="Calibri"/>
                <a:ea typeface="+mn-lt"/>
                <a:cs typeface="+mn-lt"/>
              </a:rPr>
              <a:t> motivate action included:</a:t>
            </a:r>
            <a:endParaRPr lang="en-GB"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Making sure sustainability is covered in every lesson</a:t>
            </a:r>
            <a:r>
              <a:rPr lang="en-GB" sz="1400" spc="-1">
                <a:latin typeface="Calibri"/>
                <a:ea typeface="+mn-lt"/>
                <a:cs typeface="+mn-lt"/>
              </a:rPr>
              <a:t>, and</a:t>
            </a:r>
            <a:endParaRPr lang="en-GB" sz="1400">
              <a:latin typeface="Calibri"/>
              <a:ea typeface="+mn-lt"/>
              <a:cs typeface="+mn-lt"/>
            </a:endParaRPr>
          </a:p>
          <a:p>
            <a:pPr marL="285750" indent="-285750">
              <a:spcBef>
                <a:spcPts val="200"/>
              </a:spcBef>
              <a:buFont typeface="Arial"/>
              <a:buChar char="•"/>
              <a:tabLst>
                <a:tab pos="0" algn="l"/>
              </a:tabLst>
            </a:pPr>
            <a:r>
              <a:rPr lang="en-GB" sz="1400" b="1" spc="-1">
                <a:latin typeface="Calibri"/>
                <a:ea typeface="+mn-lt"/>
                <a:cs typeface="+mn-lt"/>
              </a:rPr>
              <a:t>Making the links between climate change and other issues</a:t>
            </a:r>
            <a:r>
              <a:rPr lang="en-GB" sz="1400" spc="-1">
                <a:latin typeface="Calibri"/>
                <a:ea typeface="+mn-lt"/>
                <a:cs typeface="+mn-lt"/>
              </a:rPr>
              <a:t>.</a:t>
            </a:r>
            <a:endParaRPr lang="en-GB" sz="1400">
              <a:latin typeface="Calibri"/>
              <a:ea typeface="+mn-lt"/>
              <a:cs typeface="+mn-lt"/>
            </a:endParaRPr>
          </a:p>
          <a:p>
            <a:pPr>
              <a:tabLst>
                <a:tab pos="0" algn="l"/>
              </a:tabLst>
            </a:pPr>
            <a:endParaRPr lang="en-GB" sz="1400" spc="-1">
              <a:latin typeface="Calibri"/>
              <a:ea typeface="+mn-lt"/>
              <a:cs typeface="+mn-lt"/>
            </a:endParaRPr>
          </a:p>
          <a:p>
            <a:pPr>
              <a:tabLst>
                <a:tab pos="0" algn="l"/>
              </a:tabLst>
            </a:pPr>
            <a:r>
              <a:rPr lang="en-GB" sz="1400" spc="-1">
                <a:latin typeface="Calibri"/>
                <a:ea typeface="+mn-lt"/>
                <a:cs typeface="+mn-lt"/>
              </a:rPr>
              <a:t>Fewer students were convinced that they would be motivated by careers guidance on 'green' jobs, or hearing from inspiring people.</a:t>
            </a:r>
            <a:r>
              <a:rPr lang="en-GB" sz="1400" strike="noStrike" spc="-1">
                <a:latin typeface="Calibri"/>
                <a:ea typeface="+mn-lt"/>
                <a:cs typeface="+mn-lt"/>
              </a:rPr>
              <a:t> </a:t>
            </a:r>
            <a:r>
              <a:rPr lang="en-GB" sz="1400" spc="-1">
                <a:latin typeface="Calibri"/>
                <a:ea typeface="+mn-lt"/>
                <a:cs typeface="+mn-lt"/>
              </a:rPr>
              <a:t>Least popular was </a:t>
            </a:r>
            <a:r>
              <a:rPr lang="en-GB" sz="1400" strike="noStrike" spc="-1">
                <a:latin typeface="Calibri"/>
                <a:ea typeface="+mn-lt"/>
                <a:cs typeface="+mn-lt"/>
              </a:rPr>
              <a:t>the </a:t>
            </a:r>
            <a:r>
              <a:rPr lang="en-GB" sz="1400" spc="-1">
                <a:latin typeface="Calibri"/>
                <a:ea typeface="+mn-lt"/>
                <a:cs typeface="+mn-lt"/>
              </a:rPr>
              <a:t>idea of having student monitors! </a:t>
            </a:r>
            <a:endParaRPr lang="en-GB" sz="1400">
              <a:latin typeface="Calibri"/>
            </a:endParaRPr>
          </a:p>
          <a:p>
            <a:pPr>
              <a:lnSpc>
                <a:spcPct val="90000"/>
              </a:lnSpc>
              <a:tabLst>
                <a:tab pos="0" algn="l"/>
              </a:tabLst>
            </a:pPr>
            <a:endParaRPr lang="en-GB" sz="1400" strike="noStrike" spc="-1">
              <a:latin typeface="Calibri"/>
            </a:endParaRPr>
          </a:p>
        </p:txBody>
      </p:sp>
      <p:sp>
        <p:nvSpPr>
          <p:cNvPr id="11" name="CustomShape 2">
            <a:extLst>
              <a:ext uri="{FF2B5EF4-FFF2-40B4-BE49-F238E27FC236}">
                <a16:creationId xmlns:a16="http://schemas.microsoft.com/office/drawing/2014/main" id="{EC50A665-A800-4F0F-9D47-B0B4F1930E25}"/>
              </a:ext>
            </a:extLst>
          </p:cNvPr>
          <p:cNvSpPr/>
          <p:nvPr/>
        </p:nvSpPr>
        <p:spPr>
          <a:xfrm>
            <a:off x="6563728" y="1907847"/>
            <a:ext cx="4883289" cy="449825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a:defRPr/>
            </a:pPr>
            <a:r>
              <a:rPr kumimoji="0" lang="en-GB" sz="2300" b="1" i="0" u="none" strike="noStrike" kern="1200" cap="none" spc="-1" normalizeH="0" baseline="0" noProof="0" dirty="0">
                <a:ln>
                  <a:noFill/>
                </a:ln>
                <a:solidFill>
                  <a:srgbClr val="A6CE39"/>
                </a:solidFill>
                <a:effectLst/>
                <a:uLnTx/>
                <a:uFillTx/>
                <a:latin typeface="Calibri"/>
                <a:ea typeface="DejaVu Sans"/>
                <a:cs typeface="Calibri"/>
              </a:rPr>
              <a:t>Top </a:t>
            </a:r>
            <a:r>
              <a:rPr lang="en-GB" sz="2300" b="1" spc="-1" dirty="0">
                <a:solidFill>
                  <a:srgbClr val="A6CE39"/>
                </a:solidFill>
                <a:latin typeface="Calibri"/>
                <a:ea typeface="DejaVu Sans"/>
                <a:cs typeface="Calibri"/>
              </a:rPr>
              <a:t>choices</a:t>
            </a:r>
            <a:r>
              <a:rPr kumimoji="0" lang="en-GB" sz="2300" b="1" i="0" u="none" strike="noStrike" kern="1200" cap="none" spc="-1" normalizeH="0" baseline="0" noProof="0" dirty="0">
                <a:ln>
                  <a:noFill/>
                </a:ln>
                <a:solidFill>
                  <a:srgbClr val="A6CE39"/>
                </a:solidFill>
                <a:effectLst/>
                <a:uLnTx/>
                <a:uFillTx/>
                <a:latin typeface="Calibri"/>
                <a:ea typeface="DejaVu Sans"/>
                <a:cs typeface="Calibri"/>
              </a:rPr>
              <a:t> ‘this would motivate me’</a:t>
            </a:r>
          </a:p>
          <a:p>
            <a:pPr marL="228600" marR="0" lvl="0" indent="-226060" algn="l" defTabSz="914400" rtl="0" eaLnBrk="1" fontAlgn="auto" latinLnBrk="0" hangingPunct="1">
              <a:spcBef>
                <a:spcPts val="1200"/>
              </a:spcBef>
              <a:buClr>
                <a:srgbClr val="A6CE39"/>
              </a:buClr>
              <a:buSzTx/>
              <a:buFont typeface="Arial"/>
              <a:buChar char="•"/>
              <a:tabLst/>
              <a:defRPr/>
            </a:pPr>
            <a:r>
              <a:rPr kumimoji="0" lang="en-GB" b="1" i="0" u="none" strike="noStrike" kern="1200" cap="none" spc="-1" normalizeH="0" baseline="0" noProof="0" dirty="0">
                <a:ln>
                  <a:noFill/>
                </a:ln>
                <a:solidFill>
                  <a:srgbClr val="000000"/>
                </a:solidFill>
                <a:effectLst/>
                <a:uLnTx/>
                <a:uFillTx/>
                <a:latin typeface="Calibri"/>
                <a:ea typeface="Times New Roman"/>
                <a:cs typeface="Calibri"/>
              </a:rPr>
              <a:t>Install more equipment that make it easier</a:t>
            </a:r>
            <a:r>
              <a:rPr kumimoji="0" lang="en-GB" i="0" u="none" strike="noStrike" kern="1200" cap="none" spc="-1" normalizeH="0" baseline="0" noProof="0" dirty="0">
                <a:ln>
                  <a:noFill/>
                </a:ln>
                <a:solidFill>
                  <a:srgbClr val="000000"/>
                </a:solidFill>
                <a:effectLst/>
                <a:uLnTx/>
                <a:uFillTx/>
                <a:latin typeface="Calibri"/>
                <a:ea typeface="Times New Roman"/>
                <a:cs typeface="Calibri"/>
              </a:rPr>
              <a:t> to undertake action, e.g. more recycling bins around school (structural changes).</a:t>
            </a:r>
            <a:endParaRPr lang="en-GB" i="0" u="none" strike="noStrike" kern="1200" cap="none" spc="-1" normalizeH="0" baseline="0" noProof="0" dirty="0">
              <a:ln>
                <a:noFill/>
              </a:ln>
              <a:solidFill>
                <a:srgbClr val="000000"/>
              </a:solidFill>
              <a:effectLst/>
              <a:uLnTx/>
              <a:uFillTx/>
              <a:latin typeface="Calibri"/>
              <a:ea typeface="Times New Roman"/>
              <a:cs typeface="Calibri"/>
            </a:endParaRPr>
          </a:p>
          <a:p>
            <a:pPr marL="228600" indent="-226060">
              <a:spcBef>
                <a:spcPts val="1200"/>
              </a:spcBef>
              <a:buClr>
                <a:srgbClr val="A6CE39"/>
              </a:buClr>
              <a:buFont typeface="Arial"/>
              <a:buChar char="•"/>
              <a:defRPr/>
            </a:pPr>
            <a:r>
              <a:rPr lang="en-GB" b="1" dirty="0">
                <a:latin typeface="Calibri"/>
                <a:cs typeface="Calibri"/>
              </a:rPr>
              <a:t>Track results and showcase the positive impact</a:t>
            </a:r>
            <a:r>
              <a:rPr lang="en-GB" dirty="0">
                <a:latin typeface="Calibri"/>
                <a:cs typeface="Calibri"/>
              </a:rPr>
              <a:t> of our actions, for instance how much energy or waste we have saved (more positive communication).	</a:t>
            </a:r>
          </a:p>
          <a:p>
            <a:pPr marL="228600" indent="-226060">
              <a:spcBef>
                <a:spcPts val="1200"/>
              </a:spcBef>
              <a:buClr>
                <a:srgbClr val="A6CE39"/>
              </a:buClr>
              <a:buFont typeface="Arial"/>
              <a:buChar char="•"/>
              <a:defRPr/>
            </a:pPr>
            <a:r>
              <a:rPr lang="en-GB" b="1" dirty="0">
                <a:latin typeface="Calibri"/>
                <a:cs typeface="Calibri"/>
              </a:rPr>
              <a:t>Introduce changes that we are not really aware of</a:t>
            </a:r>
            <a:r>
              <a:rPr lang="en-GB" dirty="0">
                <a:latin typeface="Calibri"/>
                <a:cs typeface="Calibri"/>
              </a:rPr>
              <a:t> e.g. mix more vegetarian options into the rest of the canteen menu (structural changes).</a:t>
            </a:r>
          </a:p>
          <a:p>
            <a:pPr marL="228600" indent="-226060">
              <a:spcBef>
                <a:spcPts val="1200"/>
              </a:spcBef>
              <a:buClr>
                <a:srgbClr val="A6CE39"/>
              </a:buClr>
              <a:buFont typeface="Arial"/>
              <a:buChar char="•"/>
              <a:defRPr/>
            </a:pPr>
            <a:r>
              <a:rPr lang="en-GB" b="1" dirty="0">
                <a:solidFill>
                  <a:srgbClr val="000000"/>
                </a:solidFill>
                <a:latin typeface="Calibri"/>
                <a:ea typeface="Times New Roman"/>
                <a:cs typeface="Calibri"/>
              </a:rPr>
              <a:t>Rewards and competitions to encourage action.</a:t>
            </a:r>
            <a:endParaRPr lang="en-GB" b="1" i="0" u="none" strike="noStrike" kern="1200" cap="none"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endParaRPr>
          </a:p>
          <a:p>
            <a:pPr marL="228600" indent="-226060">
              <a:lnSpc>
                <a:spcPct val="120000"/>
              </a:lnSpc>
              <a:buClr>
                <a:srgbClr val="A6CE39"/>
              </a:buClr>
              <a:buFont typeface="+mj-lt"/>
              <a:buChar char="•"/>
            </a:pPr>
            <a:endParaRPr lang="en-GB" sz="1500" spc="-1" dirty="0">
              <a:latin typeface="Calibri" panose="020F0502020204030204" pitchFamily="34" charset="0"/>
              <a:cs typeface="Calibri" panose="020F0502020204030204" pitchFamily="34" charset="0"/>
            </a:endParaRPr>
          </a:p>
          <a:p>
            <a:pPr marL="342900" indent="-342900">
              <a:buFont typeface="Arial"/>
              <a:buAutoNum type="arabicPeriod"/>
            </a:pPr>
            <a:endParaRPr lang="en-GB" sz="1400" b="0" strike="noStrike" dirty="0">
              <a:latin typeface="Calibri" panose="020F0502020204030204" pitchFamily="34" charset="0"/>
              <a:cs typeface="Calibri" panose="020F0502020204030204" pitchFamily="34" charset="0"/>
            </a:endParaRPr>
          </a:p>
          <a:p>
            <a:pPr>
              <a:lnSpc>
                <a:spcPct val="120000"/>
              </a:lnSpc>
            </a:pPr>
            <a:endParaRPr lang="en-GB" sz="1400" spc="-1" dirty="0">
              <a:latin typeface="Arial"/>
            </a:endParaRPr>
          </a:p>
        </p:txBody>
      </p:sp>
      <p:sp>
        <p:nvSpPr>
          <p:cNvPr id="2" name="TextBox 1">
            <a:extLst>
              <a:ext uri="{FF2B5EF4-FFF2-40B4-BE49-F238E27FC236}">
                <a16:creationId xmlns:a16="http://schemas.microsoft.com/office/drawing/2014/main" id="{BAF880A4-AA4E-4642-B15D-746EAA632B3E}"/>
              </a:ext>
            </a:extLst>
          </p:cNvPr>
          <p:cNvSpPr txBox="1"/>
          <p:nvPr/>
        </p:nvSpPr>
        <p:spPr>
          <a:xfrm>
            <a:off x="1163792" y="5959366"/>
            <a:ext cx="4463346" cy="6596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Calibri"/>
              </a:rPr>
              <a:t>Interestingly, students weren't so keen to feed in or influence  school rules (33%), although more (39%) thought that having stronger rules could help motivate climate-friendly action in everyone.</a:t>
            </a:r>
            <a:endParaRPr lang="en-GB" sz="1200"/>
          </a:p>
        </p:txBody>
      </p:sp>
      <p:sp>
        <p:nvSpPr>
          <p:cNvPr id="3" name="CustomShape 7">
            <a:extLst>
              <a:ext uri="{FF2B5EF4-FFF2-40B4-BE49-F238E27FC236}">
                <a16:creationId xmlns:a16="http://schemas.microsoft.com/office/drawing/2014/main" id="{1F07D23C-AEF6-46BB-9240-C1E0AF531AEC}"/>
              </a:ext>
            </a:extLst>
          </p:cNvPr>
          <p:cNvSpPr/>
          <p:nvPr/>
        </p:nvSpPr>
        <p:spPr>
          <a:xfrm>
            <a:off x="1067511" y="5959548"/>
            <a:ext cx="95440" cy="652464"/>
          </a:xfrm>
          <a:prstGeom prst="rect">
            <a:avLst/>
          </a:prstGeom>
          <a:solidFill>
            <a:srgbClr val="A6CE39"/>
          </a:solidFill>
          <a:ln>
            <a:noFill/>
          </a:ln>
        </p:spPr>
        <p:style>
          <a:lnRef idx="2">
            <a:schemeClr val="accent1">
              <a:shade val="50000"/>
            </a:schemeClr>
          </a:lnRef>
          <a:fillRef idx="1">
            <a:schemeClr val="accent1"/>
          </a:fillRef>
          <a:effectRef idx="0">
            <a:schemeClr val="accent1"/>
          </a:effectRef>
          <a:fontRef idx="minor"/>
        </p:style>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a:extLst>
              <a:ext uri="{FF2B5EF4-FFF2-40B4-BE49-F238E27FC236}">
                <a16:creationId xmlns:a16="http://schemas.microsoft.com/office/drawing/2014/main" id="{CF3B0FFB-9B3E-4D6B-B4CE-C7581247C991}"/>
              </a:ext>
            </a:extLst>
          </p:cNvPr>
          <p:cNvGraphicFramePr>
            <a:graphicFrameLocks/>
          </p:cNvGraphicFramePr>
          <p:nvPr>
            <p:extLst>
              <p:ext uri="{D42A27DB-BD31-4B8C-83A1-F6EECF244321}">
                <p14:modId xmlns:p14="http://schemas.microsoft.com/office/powerpoint/2010/main" val="1616194513"/>
              </p:ext>
            </p:extLst>
          </p:nvPr>
        </p:nvGraphicFramePr>
        <p:xfrm>
          <a:off x="166256" y="757381"/>
          <a:ext cx="11929654" cy="5980979"/>
        </p:xfrm>
        <a:graphic>
          <a:graphicData uri="http://schemas.openxmlformats.org/drawingml/2006/chart">
            <c:chart xmlns:c="http://schemas.openxmlformats.org/drawingml/2006/chart" xmlns:r="http://schemas.openxmlformats.org/officeDocument/2006/relationships" r:id="rId3"/>
          </a:graphicData>
        </a:graphic>
      </p:graphicFrame>
      <p:sp>
        <p:nvSpPr>
          <p:cNvPr id="526" name="CustomShape 1"/>
          <p:cNvSpPr/>
          <p:nvPr/>
        </p:nvSpPr>
        <p:spPr>
          <a:xfrm>
            <a:off x="634880" y="267855"/>
            <a:ext cx="10514160" cy="1490047"/>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oAutofit/>
          </a:bodyPr>
          <a:lstStyle/>
          <a:p>
            <a:pPr>
              <a:lnSpc>
                <a:spcPct val="90000"/>
              </a:lnSpc>
              <a:tabLst>
                <a:tab pos="0" algn="l"/>
              </a:tabLst>
            </a:pPr>
            <a:r>
              <a:rPr lang="en-GB" sz="4000" b="1" strike="noStrike" spc="-1">
                <a:solidFill>
                  <a:srgbClr val="008BD2"/>
                </a:solidFill>
                <a:latin typeface="Calibri"/>
                <a:ea typeface="DejaVu Sans"/>
              </a:rPr>
              <a:t>Motivating action in school</a:t>
            </a:r>
            <a:endParaRPr lang="en-GB" sz="4000" b="0" strike="noStrike" spc="-1">
              <a:latin typeface="Arial"/>
            </a:endParaRPr>
          </a:p>
        </p:txBody>
      </p:sp>
    </p:spTree>
    <p:extLst>
      <p:ext uri="{BB962C8B-B14F-4D97-AF65-F5344CB8AC3E}">
        <p14:creationId xmlns:p14="http://schemas.microsoft.com/office/powerpoint/2010/main" val="2341021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group of people working on a bicycle&#10;&#10;Description automatically generated with low confidence">
            <a:extLst>
              <a:ext uri="{FF2B5EF4-FFF2-40B4-BE49-F238E27FC236}">
                <a16:creationId xmlns:a16="http://schemas.microsoft.com/office/drawing/2014/main" id="{FE918C1C-D705-4901-B568-B592FA17764F}"/>
              </a:ext>
            </a:extLst>
          </p:cNvPr>
          <p:cNvPicPr>
            <a:picLocks noChangeAspect="1"/>
          </p:cNvPicPr>
          <p:nvPr/>
        </p:nvPicPr>
        <p:blipFill rotWithShape="1">
          <a:blip r:embed="rId3">
            <a:extLst>
              <a:ext uri="{28A0092B-C50C-407E-A947-70E740481C1C}">
                <a14:useLocalDpi xmlns:a14="http://schemas.microsoft.com/office/drawing/2010/main" val="0"/>
              </a:ext>
            </a:extLst>
          </a:blip>
          <a:srcRect l="7675" r="7335"/>
          <a:stretch/>
        </p:blipFill>
        <p:spPr>
          <a:xfrm>
            <a:off x="6235280" y="1952030"/>
            <a:ext cx="5376710" cy="4681133"/>
          </a:xfrm>
          <a:prstGeom prst="rect">
            <a:avLst/>
          </a:prstGeom>
        </p:spPr>
      </p:pic>
      <p:sp>
        <p:nvSpPr>
          <p:cNvPr id="3" name="CustomShape 2">
            <a:extLst>
              <a:ext uri="{FF2B5EF4-FFF2-40B4-BE49-F238E27FC236}">
                <a16:creationId xmlns:a16="http://schemas.microsoft.com/office/drawing/2014/main" id="{DB3C4818-6EB0-4251-B49B-C3B776D9DF9C}"/>
              </a:ext>
            </a:extLst>
          </p:cNvPr>
          <p:cNvSpPr/>
          <p:nvPr/>
        </p:nvSpPr>
        <p:spPr>
          <a:xfrm>
            <a:off x="855720" y="2076846"/>
            <a:ext cx="5240586" cy="44315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t">
            <a:normAutofit/>
          </a:bodyPr>
          <a:lstStyle/>
          <a:p>
            <a:pPr marL="2540">
              <a:spcBef>
                <a:spcPts val="1200"/>
              </a:spcBef>
              <a:buClr>
                <a:srgbClr val="A6CE39"/>
              </a:buClr>
              <a:defRPr/>
            </a:pPr>
            <a:r>
              <a:rPr lang="en-GB" sz="1400" spc="-1" dirty="0">
                <a:solidFill>
                  <a:srgbClr val="000000"/>
                </a:solidFill>
                <a:latin typeface="Calibri" panose="020F0502020204030204" pitchFamily="34" charset="0"/>
                <a:ea typeface="Times New Roman"/>
                <a:cs typeface="Calibri" panose="020F0502020204030204" pitchFamily="34" charset="0"/>
              </a:rPr>
              <a:t>Such a lot of great information and understanding has come from your survey and here are two ways for you to make the most of them:</a:t>
            </a:r>
            <a:endParaRPr lang="en-GB" sz="1400" b="1" spc="-1" dirty="0">
              <a:solidFill>
                <a:srgbClr val="000000"/>
              </a:solidFill>
              <a:latin typeface="Calibri" panose="020F0502020204030204" pitchFamily="34" charset="0"/>
              <a:ea typeface="Times New Roman"/>
              <a:cs typeface="Calibri" panose="020F0502020204030204" pitchFamily="34" charset="0"/>
            </a:endParaRPr>
          </a:p>
          <a:p>
            <a:pPr marL="228600" indent="-226060">
              <a:spcBef>
                <a:spcPts val="1200"/>
              </a:spcBef>
              <a:buClr>
                <a:srgbClr val="A6CE39"/>
              </a:buClr>
              <a:buFont typeface="Arial"/>
              <a:buChar char="•"/>
              <a:defRPr/>
            </a:pPr>
            <a:r>
              <a:rPr lang="en-GB" sz="1400" b="1" spc="-1" dirty="0">
                <a:solidFill>
                  <a:srgbClr val="000000"/>
                </a:solidFill>
                <a:latin typeface="Calibri" panose="020F0502020204030204" pitchFamily="34" charset="0"/>
                <a:ea typeface="Times New Roman"/>
                <a:cs typeface="Calibri" panose="020F0502020204030204" pitchFamily="34" charset="0"/>
              </a:rPr>
              <a:t>Share the results in school:</a:t>
            </a:r>
            <a:r>
              <a:rPr lang="en-GB" sz="1400" spc="-1" dirty="0">
                <a:solidFill>
                  <a:srgbClr val="000000"/>
                </a:solidFill>
                <a:latin typeface="Calibri" panose="020F0502020204030204" pitchFamily="34" charset="0"/>
                <a:ea typeface="Times New Roman"/>
                <a:cs typeface="Calibri" panose="020F0502020204030204" pitchFamily="34" charset="0"/>
              </a:rPr>
              <a:t> </a:t>
            </a:r>
            <a:r>
              <a:rPr lang="en-GB" sz="1400" spc="-1" dirty="0">
                <a:latin typeface="Calibri" panose="020F0502020204030204" pitchFamily="34" charset="0"/>
                <a:ea typeface="Times New Roman"/>
                <a:cs typeface="Calibri" panose="020F0502020204030204" pitchFamily="34" charset="0"/>
              </a:rPr>
              <a:t>a really important follow-up is to share what you have found out so that everyone, whether fellow students through to the headteacher and governors, can hear the views of so many students.</a:t>
            </a:r>
          </a:p>
          <a:p>
            <a:pPr marL="228600" indent="-226060">
              <a:spcBef>
                <a:spcPts val="1200"/>
              </a:spcBef>
              <a:buClr>
                <a:srgbClr val="A6CE39"/>
              </a:buClr>
              <a:buFont typeface="Arial"/>
              <a:buChar char="•"/>
              <a:defRPr/>
            </a:pPr>
            <a:r>
              <a:rPr lang="en-GB" sz="1400" b="1" dirty="0">
                <a:latin typeface="Calibri" panose="020F0502020204030204" pitchFamily="34" charset="0"/>
                <a:cs typeface="Calibri" panose="020F0502020204030204" pitchFamily="34" charset="0"/>
              </a:rPr>
              <a:t>Use the survey to help more students carry out climate action:</a:t>
            </a:r>
            <a:r>
              <a:rPr lang="en-GB" sz="1400" dirty="0">
                <a:latin typeface="Calibri" panose="020F0502020204030204" pitchFamily="34" charset="0"/>
                <a:cs typeface="Calibri" panose="020F0502020204030204" pitchFamily="34" charset="0"/>
              </a:rPr>
              <a:t> our follow up resource, with further </a:t>
            </a:r>
            <a:r>
              <a:rPr lang="en-GB" sz="1400" dirty="0">
                <a:solidFill>
                  <a:srgbClr val="000000"/>
                </a:solidFill>
                <a:latin typeface="Calibri" panose="020F0502020204030204" pitchFamily="34" charset="0"/>
                <a:cs typeface="Calibri" panose="020F0502020204030204" pitchFamily="34" charset="0"/>
              </a:rPr>
              <a:t>detailed analysis of your</a:t>
            </a:r>
            <a:r>
              <a:rPr lang="en-GB" sz="1400" b="1" dirty="0">
                <a:solidFill>
                  <a:srgbClr val="000000"/>
                </a:solidFill>
                <a:latin typeface="Calibri" panose="020F0502020204030204" pitchFamily="34" charset="0"/>
                <a:cs typeface="Calibri" panose="020F0502020204030204" pitchFamily="34" charset="0"/>
              </a:rPr>
              <a:t> </a:t>
            </a:r>
            <a:r>
              <a:rPr lang="en-GB" sz="1400" dirty="0">
                <a:solidFill>
                  <a:srgbClr val="000000"/>
                </a:solidFill>
                <a:latin typeface="Calibri" panose="020F0502020204030204" pitchFamily="34" charset="0"/>
                <a:cs typeface="Calibri" panose="020F0502020204030204" pitchFamily="34" charset="0"/>
              </a:rPr>
              <a:t>data, will help you to target more action in school. </a:t>
            </a:r>
            <a:r>
              <a:rPr lang="en-GB" sz="1400" b="1" u="sng" dirty="0">
                <a:solidFill>
                  <a:srgbClr val="000000"/>
                </a:solidFill>
                <a:latin typeface="Calibri" panose="020F0502020204030204" pitchFamily="34" charset="0"/>
                <a:cs typeface="Calibri" panose="020F0502020204030204" pitchFamily="34" charset="0"/>
              </a:rPr>
              <a:t>Let ICN know if you want to move on to the next stage</a:t>
            </a:r>
            <a:r>
              <a:rPr lang="en-GB" sz="1400" u="sng" dirty="0">
                <a:solidFill>
                  <a:srgbClr val="000000"/>
                </a:solidFill>
                <a:latin typeface="Calibri" panose="020F0502020204030204" pitchFamily="34" charset="0"/>
                <a:cs typeface="Calibri" panose="020F0502020204030204" pitchFamily="34" charset="0"/>
              </a:rPr>
              <a:t>.</a:t>
            </a:r>
            <a:endParaRPr lang="en-GB" sz="1400" u="sng" dirty="0">
              <a:latin typeface="Calibri" panose="020F0502020204030204" pitchFamily="34" charset="0"/>
              <a:cs typeface="Calibri" panose="020F0502020204030204" pitchFamily="34" charset="0"/>
            </a:endParaRPr>
          </a:p>
          <a:p>
            <a:pPr marL="2540">
              <a:spcBef>
                <a:spcPts val="1200"/>
              </a:spcBef>
              <a:buClr>
                <a:srgbClr val="A6CE39"/>
              </a:buClr>
              <a:defRPr/>
            </a:pPr>
            <a:r>
              <a:rPr lang="en-GB" sz="1400" dirty="0">
                <a:latin typeface="Calibri" panose="020F0502020204030204" pitchFamily="34" charset="0"/>
                <a:cs typeface="Calibri" panose="020F0502020204030204" pitchFamily="34" charset="0"/>
              </a:rPr>
              <a:t>Our team will also be drawing together analysis from the different schools survey’s.  We're aiming to build the insights into one report and will keep you posted!</a:t>
            </a:r>
            <a:endParaRPr lang="en-GB" sz="1400" b="1" dirty="0">
              <a:solidFill>
                <a:srgbClr val="000000"/>
              </a:solidFill>
              <a:latin typeface="Calibri" panose="020F0502020204030204" pitchFamily="34" charset="0"/>
              <a:cs typeface="Calibri" panose="020F0502020204030204" pitchFamily="34" charset="0"/>
            </a:endParaRPr>
          </a:p>
          <a:p>
            <a:pPr marL="2540">
              <a:spcBef>
                <a:spcPts val="1800"/>
              </a:spcBef>
              <a:defRPr/>
            </a:pPr>
            <a:r>
              <a:rPr lang="en-GB" sz="1600" b="1" dirty="0">
                <a:solidFill>
                  <a:srgbClr val="000000"/>
                </a:solidFill>
                <a:latin typeface="Calibri"/>
                <a:ea typeface="Times New Roman"/>
                <a:cs typeface="Calibri"/>
              </a:rPr>
              <a:t>Thanks from the ICN team to everyone who took part.</a:t>
            </a:r>
            <a:endParaRPr lang="en-GB" sz="1600" b="1" dirty="0">
              <a:solidFill>
                <a:srgbClr val="000000"/>
              </a:solidFill>
              <a:latin typeface="Calibri" panose="020F0502020204030204" pitchFamily="34" charset="0"/>
              <a:ea typeface="Times New Roman"/>
              <a:cs typeface="Calibri" panose="020F0502020204030204" pitchFamily="34" charset="0"/>
            </a:endParaRPr>
          </a:p>
          <a:p>
            <a:pPr marL="228600" indent="-226060">
              <a:lnSpc>
                <a:spcPct val="120000"/>
              </a:lnSpc>
              <a:buClr>
                <a:srgbClr val="A6CE39"/>
              </a:buClr>
              <a:buFont typeface="Arial"/>
              <a:buChar char="•"/>
              <a:defRPr/>
            </a:pPr>
            <a:endParaRPr lang="en-GB" sz="1600" i="0" u="none" strike="noStrike" kern="1200" cap="none" spc="-1" normalizeH="0" baseline="0" noProof="0" dirty="0">
              <a:ln>
                <a:noFill/>
              </a:ln>
              <a:solidFill>
                <a:srgbClr val="000000"/>
              </a:solidFill>
              <a:effectLst/>
              <a:uLnTx/>
              <a:uFillTx/>
              <a:latin typeface="Calibri" panose="020F0502020204030204" pitchFamily="34" charset="0"/>
              <a:ea typeface="Times New Roman"/>
              <a:cs typeface="Calibri" panose="020F0502020204030204" pitchFamily="34" charset="0"/>
            </a:endParaRPr>
          </a:p>
          <a:p>
            <a:pPr marL="342900" indent="-342900">
              <a:buFont typeface="+mj-lt"/>
              <a:buAutoNum type="arabicPeriod"/>
            </a:pPr>
            <a:endParaRPr lang="en-GB" sz="1400" dirty="0">
              <a:latin typeface="Calibri" panose="020F0502020204030204" pitchFamily="34" charset="0"/>
              <a:cs typeface="Calibri" panose="020F0502020204030204" pitchFamily="34" charset="0"/>
            </a:endParaRPr>
          </a:p>
          <a:p>
            <a:pPr>
              <a:lnSpc>
                <a:spcPct val="120000"/>
              </a:lnSpc>
            </a:pPr>
            <a:endParaRPr lang="en-GB" sz="1400" b="0" strike="noStrike" spc="-1" dirty="0">
              <a:latin typeface="Arial"/>
              <a:cs typeface="Calibri" panose="020F0502020204030204" pitchFamily="34" charset="0"/>
            </a:endParaRPr>
          </a:p>
        </p:txBody>
      </p:sp>
      <p:sp>
        <p:nvSpPr>
          <p:cNvPr id="5" name="CustomShape 4">
            <a:extLst>
              <a:ext uri="{FF2B5EF4-FFF2-40B4-BE49-F238E27FC236}">
                <a16:creationId xmlns:a16="http://schemas.microsoft.com/office/drawing/2014/main" id="{7ECD5E93-D593-4D66-800E-72A946886A61}"/>
              </a:ext>
            </a:extLst>
          </p:cNvPr>
          <p:cNvSpPr/>
          <p:nvPr/>
        </p:nvSpPr>
        <p:spPr>
          <a:xfrm>
            <a:off x="855720" y="365040"/>
            <a:ext cx="10112040" cy="132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fontScale="92500" lnSpcReduction="10000"/>
          </a:bodyPr>
          <a:lstStyle/>
          <a:p>
            <a:pPr>
              <a:lnSpc>
                <a:spcPct val="90000"/>
              </a:lnSpc>
            </a:pPr>
            <a:br>
              <a:rPr dirty="0"/>
            </a:br>
            <a:r>
              <a:rPr lang="en-GB" sz="4400" b="1" strike="noStrike" spc="-1" dirty="0">
                <a:solidFill>
                  <a:srgbClr val="008BD2"/>
                </a:solidFill>
                <a:latin typeface="Calibri"/>
                <a:ea typeface="DejaVu Sans"/>
              </a:rPr>
              <a:t>What next? </a:t>
            </a:r>
            <a:br>
              <a:rPr dirty="0"/>
            </a:br>
            <a:endParaRPr lang="en-GB" sz="4400" b="0" strike="noStrike" spc="-1" dirty="0">
              <a:latin typeface="Arial"/>
            </a:endParaRPr>
          </a:p>
        </p:txBody>
      </p:sp>
      <p:sp>
        <p:nvSpPr>
          <p:cNvPr id="6" name="CustomShape 2">
            <a:extLst>
              <a:ext uri="{FF2B5EF4-FFF2-40B4-BE49-F238E27FC236}">
                <a16:creationId xmlns:a16="http://schemas.microsoft.com/office/drawing/2014/main" id="{9E485DE9-0FE7-43B0-90BF-A584E3162D84}"/>
              </a:ext>
            </a:extLst>
          </p:cNvPr>
          <p:cNvSpPr/>
          <p:nvPr/>
        </p:nvSpPr>
        <p:spPr>
          <a:xfrm>
            <a:off x="855720" y="1108080"/>
            <a:ext cx="9463320" cy="799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normAutofit/>
          </a:bodyPr>
          <a:lstStyle/>
          <a:p>
            <a:pPr>
              <a:lnSpc>
                <a:spcPct val="90000"/>
              </a:lnSpc>
              <a:tabLst>
                <a:tab pos="0" algn="l"/>
              </a:tabLst>
            </a:pPr>
            <a:endParaRPr lang="en-GB" sz="1800" b="0" strike="noStrike" spc="-1" dirty="0">
              <a:latin typeface="Arial"/>
            </a:endParaRPr>
          </a:p>
          <a:p>
            <a:pPr>
              <a:lnSpc>
                <a:spcPct val="90000"/>
              </a:lnSpc>
              <a:tabLst>
                <a:tab pos="0" algn="l"/>
              </a:tabLst>
            </a:pPr>
            <a:r>
              <a:rPr lang="en-GB" sz="2800" b="1" strike="noStrike" spc="-1" dirty="0">
                <a:solidFill>
                  <a:srgbClr val="000000"/>
                </a:solidFill>
                <a:latin typeface="Calibri"/>
                <a:ea typeface="DejaVu Sans"/>
              </a:rPr>
              <a:t>Insights to support more climate action in school</a:t>
            </a:r>
            <a:endParaRPr lang="en-GB" sz="2800" b="0" strike="noStrike" spc="-1" dirty="0">
              <a:latin typeface="Arial"/>
            </a:endParaRPr>
          </a:p>
          <a:p>
            <a:pPr>
              <a:lnSpc>
                <a:spcPct val="90000"/>
              </a:lnSpc>
              <a:tabLst>
                <a:tab pos="0" algn="l"/>
              </a:tabLst>
            </a:pPr>
            <a:endParaRPr lang="en-GB" sz="2800" b="0" strike="noStrike" spc="-1" dirty="0">
              <a:latin typeface="Arial"/>
            </a:endParaRPr>
          </a:p>
        </p:txBody>
      </p:sp>
    </p:spTree>
    <p:extLst>
      <p:ext uri="{BB962C8B-B14F-4D97-AF65-F5344CB8AC3E}">
        <p14:creationId xmlns:p14="http://schemas.microsoft.com/office/powerpoint/2010/main" val="1473828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57B73489-D0E4-4C8B-884B-43A00CCD3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5" name="Rectangle 14">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7" name="Right Triangle 16">
            <a:extLst>
              <a:ext uri="{FF2B5EF4-FFF2-40B4-BE49-F238E27FC236}">
                <a16:creationId xmlns:a16="http://schemas.microsoft.com/office/drawing/2014/main" id="{DA1A4301-6FFC-4C82-A1FA-7634D8CAA8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7931" y="1559140"/>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venir Next LT Pro"/>
              <a:ea typeface="+mn-ea"/>
              <a:cs typeface="+mn-cs"/>
            </a:endParaRPr>
          </a:p>
        </p:txBody>
      </p:sp>
      <p:grpSp>
        <p:nvGrpSpPr>
          <p:cNvPr id="19" name="Group 18">
            <a:extLst>
              <a:ext uri="{FF2B5EF4-FFF2-40B4-BE49-F238E27FC236}">
                <a16:creationId xmlns:a16="http://schemas.microsoft.com/office/drawing/2014/main" id="{8323DD1D-77DE-48B2-A0A0-6265801531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14827" cy="6858000"/>
            <a:chOff x="-6214" y="-1"/>
            <a:chExt cx="12214827" cy="6858000"/>
          </a:xfrm>
        </p:grpSpPr>
        <p:cxnSp>
          <p:nvCxnSpPr>
            <p:cNvPr id="20" name="Straight Connector 19">
              <a:extLst>
                <a:ext uri="{FF2B5EF4-FFF2-40B4-BE49-F238E27FC236}">
                  <a16:creationId xmlns:a16="http://schemas.microsoft.com/office/drawing/2014/main" id="{5C230063-C474-48F9-AD35-F649415C22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251EB77-6139-46FD-BABC-8576465948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8177B72-4955-469C-BAF0-E076263794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09269C7-DB34-4A8C-BAC9-2496A058B8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FA42117-D401-4236-8EAA-EC9095D4C6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746B91E-6053-4974-B374-9D1B8FBD70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D5DA8D3-12FB-4731-BDBC-93B6113D0C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D16B49A-4893-4729-87B8-9A0B8E592D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06D93EE-2329-4706-89C0-BB6C94A39A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DC3E76F-2DB4-40DA-8C45-943861B17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56318F6-E559-4DA6-95C0-D2BB10BA64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3243B57-CFAA-461A-AE56-A61CF60F3A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6AEACE9-7BE6-4FC5-9686-47F15ABA56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DCAE5B4-5700-44A8-91DA-D8415FB04F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2F9D9C9-D01B-4870-8B33-310D77DF5B3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05DDC7F-2142-41F1-B1E3-A37A0B6FD1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1B19576-1AA2-4552-8D7D-831B13781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04D005-AC5D-4160-8184-5BB45CE004E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A540368-C5A6-4F28-A60E-763362A6E5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67B4722-C810-495C-BB11-45141E367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3B1706B-6FE4-44FB-B429-E59AE3B16D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9DD5DAD-1CA2-48BA-94BF-70B1AC2BB5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76A21FA-0159-4468-9737-BDBD342618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870688F-0FB0-4A4A-9F90-7EAE14CAE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F7D7D25-8970-4DD6-A3D7-0D550BA85C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8B480E32-418E-4DE3-B6E7-2F803A2C75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985F833-A609-4B9C-A0D7-6DF88DB7BA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DAA9A587-B078-4028-A924-4A6DDDA2C4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E2E5E8E-3025-4C93-9E63-9C47C5BBA9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1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795623D-0C42-488A-A859-A55E0D09C983}"/>
              </a:ext>
            </a:extLst>
          </p:cNvPr>
          <p:cNvSpPr>
            <a:spLocks noGrp="1"/>
          </p:cNvSpPr>
          <p:nvPr>
            <p:ph type="title"/>
          </p:nvPr>
        </p:nvSpPr>
        <p:spPr>
          <a:xfrm>
            <a:off x="457200" y="725469"/>
            <a:ext cx="4952999" cy="2247614"/>
          </a:xfrm>
        </p:spPr>
        <p:txBody>
          <a:bodyPr>
            <a:normAutofit/>
          </a:bodyPr>
          <a:lstStyle/>
          <a:p>
            <a:r>
              <a:rPr lang="en-GB" dirty="0"/>
              <a:t>Balcarras &amp; Sochi (Russia)</a:t>
            </a:r>
          </a:p>
        </p:txBody>
      </p:sp>
      <p:sp>
        <p:nvSpPr>
          <p:cNvPr id="3" name="Content Placeholder 2">
            <a:extLst>
              <a:ext uri="{FF2B5EF4-FFF2-40B4-BE49-F238E27FC236}">
                <a16:creationId xmlns:a16="http://schemas.microsoft.com/office/drawing/2014/main" id="{658BFBAD-7E6F-4C47-887E-BB92A326BB24}"/>
              </a:ext>
            </a:extLst>
          </p:cNvPr>
          <p:cNvSpPr>
            <a:spLocks noGrp="1"/>
          </p:cNvSpPr>
          <p:nvPr>
            <p:ph idx="1"/>
          </p:nvPr>
        </p:nvSpPr>
        <p:spPr>
          <a:xfrm>
            <a:off x="371308" y="2439347"/>
            <a:ext cx="6148741" cy="3009494"/>
          </a:xfrm>
        </p:spPr>
        <p:txBody>
          <a:bodyPr>
            <a:normAutofit/>
          </a:bodyPr>
          <a:lstStyle/>
          <a:p>
            <a:r>
              <a:rPr lang="en-GB" sz="2400" dirty="0"/>
              <a:t>Pupils at Balcarras have also been having meetings with students in Sochi, Russia to discuss ways to combat Climate Change.</a:t>
            </a:r>
          </a:p>
          <a:p>
            <a:pPr marL="0" indent="0">
              <a:buNone/>
            </a:pPr>
            <a:endParaRPr lang="en-GB" sz="2400" dirty="0"/>
          </a:p>
        </p:txBody>
      </p:sp>
      <p:sp>
        <p:nvSpPr>
          <p:cNvPr id="50" name="Flowchart: Document 49">
            <a:extLst>
              <a:ext uri="{FF2B5EF4-FFF2-40B4-BE49-F238E27FC236}">
                <a16:creationId xmlns:a16="http://schemas.microsoft.com/office/drawing/2014/main" id="{A890253F-325A-4AC7-AF5F-06FB890E8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455724" y="2105114"/>
            <a:ext cx="6858000" cy="2647778"/>
          </a:xfrm>
          <a:prstGeom prst="flowChartDocument">
            <a:avLst/>
          </a:prstGeom>
          <a:solidFill>
            <a:schemeClr val="accent5">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venir Next LT Pro"/>
              <a:ea typeface="+mn-ea"/>
              <a:cs typeface="+mn-cs"/>
            </a:endParaRPr>
          </a:p>
        </p:txBody>
      </p:sp>
      <p:pic>
        <p:nvPicPr>
          <p:cNvPr id="8" name="Picture 7">
            <a:extLst>
              <a:ext uri="{FF2B5EF4-FFF2-40B4-BE49-F238E27FC236}">
                <a16:creationId xmlns:a16="http://schemas.microsoft.com/office/drawing/2014/main" id="{3FE035D5-285B-4BF4-AE7A-1544F7A73129}"/>
              </a:ext>
            </a:extLst>
          </p:cNvPr>
          <p:cNvPicPr>
            <a:picLocks noChangeAspect="1"/>
          </p:cNvPicPr>
          <p:nvPr/>
        </p:nvPicPr>
        <p:blipFill rotWithShape="1">
          <a:blip r:embed="rId2">
            <a:extLst>
              <a:ext uri="{28A0092B-C50C-407E-A947-70E740481C1C}">
                <a14:useLocalDpi xmlns:a14="http://schemas.microsoft.com/office/drawing/2010/main" val="0"/>
              </a:ext>
            </a:extLst>
          </a:blip>
          <a:srcRect l="18529" r="6472" b="2"/>
          <a:stretch/>
        </p:blipFill>
        <p:spPr>
          <a:xfrm>
            <a:off x="6771833" y="989045"/>
            <a:ext cx="5168382" cy="5168382"/>
          </a:xfrm>
          <a:custGeom>
            <a:avLst/>
            <a:gdLst/>
            <a:ahLst/>
            <a:cxnLst/>
            <a:rect l="l" t="t" r="r" b="b"/>
            <a:pathLst>
              <a:path w="5777910" h="5777910">
                <a:moveTo>
                  <a:pt x="2888955" y="0"/>
                </a:moveTo>
                <a:cubicBezTo>
                  <a:pt x="4484481" y="0"/>
                  <a:pt x="5777910" y="1293429"/>
                  <a:pt x="5777910" y="2888955"/>
                </a:cubicBezTo>
                <a:cubicBezTo>
                  <a:pt x="5777910" y="4484481"/>
                  <a:pt x="4484481" y="5777910"/>
                  <a:pt x="2888955" y="5777910"/>
                </a:cubicBezTo>
                <a:cubicBezTo>
                  <a:pt x="1293429" y="5777910"/>
                  <a:pt x="0" y="4484481"/>
                  <a:pt x="0" y="2888955"/>
                </a:cubicBezTo>
                <a:cubicBezTo>
                  <a:pt x="0" y="1293429"/>
                  <a:pt x="1293429" y="0"/>
                  <a:pt x="2888955" y="0"/>
                </a:cubicBezTo>
                <a:close/>
              </a:path>
            </a:pathLst>
          </a:custGeom>
        </p:spPr>
      </p:pic>
      <p:sp>
        <p:nvSpPr>
          <p:cNvPr id="6" name="TextBox 5">
            <a:extLst>
              <a:ext uri="{FF2B5EF4-FFF2-40B4-BE49-F238E27FC236}">
                <a16:creationId xmlns:a16="http://schemas.microsoft.com/office/drawing/2014/main" id="{6F73804C-7066-422B-A1E2-FAB8613EB572}"/>
              </a:ext>
            </a:extLst>
          </p:cNvPr>
          <p:cNvSpPr txBox="1"/>
          <p:nvPr/>
        </p:nvSpPr>
        <p:spPr>
          <a:xfrm>
            <a:off x="244643" y="4590123"/>
            <a:ext cx="7201949" cy="1963614"/>
          </a:xfrm>
          <a:prstGeom prst="rect">
            <a:avLst/>
          </a:prstGeom>
          <a:noFill/>
        </p:spPr>
        <p:txBody>
          <a:bodyPr wrap="square" rtlCol="0">
            <a:spAutoFit/>
          </a:bodyPr>
          <a:lstStyle/>
          <a:p>
            <a:pPr marL="228600" marR="0" lvl="0" indent="-228600" algn="l" defTabSz="914400" rtl="0" eaLnBrk="1" fontAlgn="auto" latinLnBrk="0" hangingPunct="1">
              <a:lnSpc>
                <a:spcPct val="110000"/>
              </a:lnSpc>
              <a:spcBef>
                <a:spcPts val="1000"/>
              </a:spcBef>
              <a:spcAft>
                <a:spcPts val="0"/>
              </a:spcAft>
              <a:buClr>
                <a:srgbClr val="FFFFFF"/>
              </a:buClr>
              <a:buSzPct val="75000"/>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venir Next LT Pro"/>
                <a:ea typeface="+mn-ea"/>
                <a:cs typeface="+mn-cs"/>
              </a:rPr>
              <a:t>Balcarras Y8 </a:t>
            </a:r>
            <a:r>
              <a:rPr kumimoji="0" lang="en-GB" sz="2400" b="0" i="0" u="none" strike="noStrike" kern="1200" cap="none" spc="0" normalizeH="0" baseline="0" noProof="0" dirty="0" err="1">
                <a:ln>
                  <a:noFill/>
                </a:ln>
                <a:solidFill>
                  <a:srgbClr val="FFFFFF"/>
                </a:solidFill>
                <a:effectLst/>
                <a:uLnTx/>
                <a:uFillTx/>
                <a:latin typeface="Avenir Next LT Pro"/>
                <a:ea typeface="+mn-ea"/>
                <a:cs typeface="+mn-cs"/>
              </a:rPr>
              <a:t>EcoClub</a:t>
            </a:r>
            <a:r>
              <a:rPr kumimoji="0" lang="en-GB" sz="2400" b="0" i="0" u="none" strike="noStrike" kern="1200" cap="none" spc="0" normalizeH="0" baseline="0" noProof="0" dirty="0">
                <a:ln>
                  <a:noFill/>
                </a:ln>
                <a:solidFill>
                  <a:srgbClr val="FFFFFF"/>
                </a:solidFill>
                <a:effectLst/>
                <a:uLnTx/>
                <a:uFillTx/>
                <a:latin typeface="Avenir Next LT Pro"/>
                <a:ea typeface="+mn-ea"/>
                <a:cs typeface="+mn-cs"/>
              </a:rPr>
              <a:t> and 6th form Russian language students have decided to work on a collaborative recipe book and to carry out some carbon emissions monitoring.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Avenir Next LT Pro"/>
              <a:ea typeface="+mn-ea"/>
              <a:cs typeface="+mn-cs"/>
            </a:endParaRPr>
          </a:p>
        </p:txBody>
      </p:sp>
    </p:spTree>
    <p:extLst>
      <p:ext uri="{BB962C8B-B14F-4D97-AF65-F5344CB8AC3E}">
        <p14:creationId xmlns:p14="http://schemas.microsoft.com/office/powerpoint/2010/main" val="9662618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F67D957-A03C-434D-970A-8F90509B1E26}"/>
              </a:ext>
            </a:extLst>
          </p:cNvPr>
          <p:cNvSpPr>
            <a:spLocks noGrp="1"/>
          </p:cNvSpPr>
          <p:nvPr>
            <p:ph type="body"/>
          </p:nvPr>
        </p:nvSpPr>
        <p:spPr>
          <a:xfrm>
            <a:off x="219914" y="119921"/>
            <a:ext cx="11682275" cy="6550701"/>
          </a:xfrm>
        </p:spPr>
        <p:txBody>
          <a:bodyPr anchor="t">
            <a:noAutofit/>
          </a:bodyPr>
          <a:lstStyle/>
          <a:p>
            <a:r>
              <a:rPr lang="en-GB" sz="2000" b="1" strike="noStrike" spc="-1" dirty="0">
                <a:solidFill>
                  <a:srgbClr val="000000"/>
                </a:solidFill>
                <a:ea typeface="Times New Roman"/>
              </a:rPr>
              <a:t>Summary</a:t>
            </a:r>
          </a:p>
          <a:p>
            <a:r>
              <a:rPr lang="en-GB" sz="2000" spc="-1" dirty="0">
                <a:solidFill>
                  <a:srgbClr val="000000"/>
                </a:solidFill>
                <a:ea typeface="Times New Roman"/>
              </a:rPr>
              <a:t>1. Our pupils are motivated; </a:t>
            </a:r>
            <a:r>
              <a:rPr lang="en-GB" sz="2000" strike="noStrike" spc="-1" dirty="0">
                <a:solidFill>
                  <a:srgbClr val="000000"/>
                </a:solidFill>
                <a:ea typeface="Times New Roman"/>
              </a:rPr>
              <a:t>649 pupils, almost half of the school completed survey, almost all students (93%) are concerned or somewhat concerned about climate change</a:t>
            </a:r>
          </a:p>
          <a:p>
            <a:r>
              <a:rPr lang="en-GB" sz="2000" dirty="0"/>
              <a:t>2. The best news is 81% of students are engaged in climate action</a:t>
            </a:r>
          </a:p>
          <a:p>
            <a:r>
              <a:rPr lang="en-GB" sz="2000" dirty="0"/>
              <a:t>Around one third (33%) of students who have taken action have supported action in school</a:t>
            </a:r>
          </a:p>
          <a:p>
            <a:r>
              <a:rPr lang="en-GB" sz="2000" dirty="0"/>
              <a:t>3. Pupils want more opportunities. Over 62% of younger students want to be more involved, and 70% of 13 year old students say they want to do more.</a:t>
            </a:r>
          </a:p>
          <a:p>
            <a:r>
              <a:rPr lang="en-GB" sz="2000" dirty="0"/>
              <a:t>Well over half (59%) of students felt that school has the right resources and equipment to carry out climate action.  </a:t>
            </a:r>
          </a:p>
          <a:p>
            <a:r>
              <a:rPr lang="en-GB" sz="2000" dirty="0"/>
              <a:t>Over half (52%) students said they are aware of what school is already doing to become more sustainable.</a:t>
            </a:r>
          </a:p>
          <a:p>
            <a:r>
              <a:rPr lang="en-GB" sz="2000" spc="-1" dirty="0">
                <a:solidFill>
                  <a:srgbClr val="000000"/>
                </a:solidFill>
                <a:ea typeface="Times New Roman"/>
                <a:cs typeface="Calibri"/>
              </a:rPr>
              <a:t>42% disagreed that students are given enough time to carry out climate action</a:t>
            </a:r>
          </a:p>
          <a:p>
            <a:r>
              <a:rPr kumimoji="0" lang="en-GB" sz="2000" i="0" u="none" strike="noStrike" kern="1200" cap="none" spc="-1" normalizeH="0" baseline="0" noProof="0" dirty="0">
                <a:ln>
                  <a:noFill/>
                </a:ln>
                <a:solidFill>
                  <a:srgbClr val="000000"/>
                </a:solidFill>
                <a:effectLst/>
                <a:uLnTx/>
                <a:uFillTx/>
                <a:ea typeface="Times New Roman"/>
                <a:cs typeface="Calibri"/>
              </a:rPr>
              <a:t>38% disagreed that they feel included in climate action decision-making compared to 32% who agreed</a:t>
            </a:r>
          </a:p>
          <a:p>
            <a:r>
              <a:rPr lang="en-GB" sz="2000" spc="-1" dirty="0">
                <a:solidFill>
                  <a:srgbClr val="000000"/>
                </a:solidFill>
                <a:cs typeface="Calibri"/>
              </a:rPr>
              <a:t>4. Pupils identified what opportunities they would like. The top changes to motivate people are; Install more equipment that make it easier to undertake action, e.g. more recycling bins around school (structural changes).</a:t>
            </a:r>
          </a:p>
          <a:p>
            <a:r>
              <a:rPr lang="en-GB" sz="2000" spc="-1" dirty="0">
                <a:solidFill>
                  <a:srgbClr val="000000"/>
                </a:solidFill>
                <a:cs typeface="Calibri"/>
              </a:rPr>
              <a:t>Track results and showcase the positive impact of our actions, for instance how much energy or waste we have saved (more positive communication).	</a:t>
            </a:r>
          </a:p>
          <a:p>
            <a:r>
              <a:rPr lang="en-GB" sz="2000" spc="-1" dirty="0">
                <a:solidFill>
                  <a:srgbClr val="000000"/>
                </a:solidFill>
                <a:cs typeface="Calibri"/>
              </a:rPr>
              <a:t>Introduce changes that we are not really aware of e.g. mix more vegetarian options into the rest of the canteen menu (structural changes).</a:t>
            </a:r>
          </a:p>
          <a:p>
            <a:r>
              <a:rPr lang="en-GB" sz="2000" dirty="0"/>
              <a:t>5. Some pupils are unsure of what to do. 37% of students are unsure of individual actions to take</a:t>
            </a:r>
          </a:p>
          <a:p>
            <a:r>
              <a:rPr lang="en-GB" sz="2000" dirty="0"/>
              <a:t>Only 58% of people felt that individuals had the power to make changes, most believed it was up to governments and corporations.</a:t>
            </a:r>
          </a:p>
          <a:p>
            <a:endParaRPr lang="en-GB" sz="2000" spc="-1" dirty="0">
              <a:solidFill>
                <a:srgbClr val="000000"/>
              </a:solidFill>
              <a:cs typeface="Calibri"/>
            </a:endParaRPr>
          </a:p>
          <a:p>
            <a:endParaRPr lang="en-GB" sz="2000" dirty="0"/>
          </a:p>
          <a:p>
            <a:endParaRPr lang="en-GB" sz="2000" dirty="0"/>
          </a:p>
          <a:p>
            <a:endParaRPr lang="en-GB" sz="2000" dirty="0"/>
          </a:p>
          <a:p>
            <a:endParaRPr lang="en-GB" sz="2000" dirty="0"/>
          </a:p>
          <a:p>
            <a:endParaRPr lang="en-GB" sz="2000" dirty="0"/>
          </a:p>
          <a:p>
            <a:endParaRPr lang="en-GB" sz="2000" dirty="0"/>
          </a:p>
        </p:txBody>
      </p:sp>
    </p:spTree>
    <p:extLst>
      <p:ext uri="{BB962C8B-B14F-4D97-AF65-F5344CB8AC3E}">
        <p14:creationId xmlns:p14="http://schemas.microsoft.com/office/powerpoint/2010/main" val="30872300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SineVTI">
  <a:themeElements>
    <a:clrScheme name="AnalogousFromLightSeedRightStep">
      <a:dk1>
        <a:srgbClr val="000000"/>
      </a:dk1>
      <a:lt1>
        <a:srgbClr val="FFFFFF"/>
      </a:lt1>
      <a:dk2>
        <a:srgbClr val="1E3135"/>
      </a:dk2>
      <a:lt2>
        <a:srgbClr val="E2E3E8"/>
      </a:lt2>
      <a:accent1>
        <a:srgbClr val="A8A27B"/>
      </a:accent1>
      <a:accent2>
        <a:srgbClr val="97A86E"/>
      </a:accent2>
      <a:accent3>
        <a:srgbClr val="8BAA7D"/>
      </a:accent3>
      <a:accent4>
        <a:srgbClr val="72AE79"/>
      </a:accent4>
      <a:accent5>
        <a:srgbClr val="7CA994"/>
      </a:accent5>
      <a:accent6>
        <a:srgbClr val="70AAA7"/>
      </a:accent6>
      <a:hlink>
        <a:srgbClr val="6973AE"/>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Custom 13">
    <a:dk1>
      <a:sysClr val="windowText" lastClr="000000"/>
    </a:dk1>
    <a:lt1>
      <a:sysClr val="window" lastClr="FFFFFF"/>
    </a:lt1>
    <a:dk2>
      <a:srgbClr val="1F497D"/>
    </a:dk2>
    <a:lt2>
      <a:srgbClr val="EEECE1"/>
    </a:lt2>
    <a:accent1>
      <a:srgbClr val="0480B7"/>
    </a:accent1>
    <a:accent2>
      <a:srgbClr val="99CF16"/>
    </a:accent2>
    <a:accent3>
      <a:srgbClr val="F54A91"/>
    </a:accent3>
    <a:accent4>
      <a:srgbClr val="9E6BB7"/>
    </a:accent4>
    <a:accent5>
      <a:srgbClr val="FF6600"/>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95</TotalTime>
  <Words>3749</Words>
  <Application>Microsoft Office PowerPoint</Application>
  <PresentationFormat>Widescreen</PresentationFormat>
  <Paragraphs>287</Paragraphs>
  <Slides>31</Slides>
  <Notes>19</Notes>
  <HiddenSlides>0</HiddenSlides>
  <MMClips>0</MMClips>
  <ScaleCrop>false</ScaleCrop>
  <HeadingPairs>
    <vt:vector size="6" baseType="variant">
      <vt:variant>
        <vt:lpstr>Fonts Used</vt:lpstr>
      </vt:variant>
      <vt:variant>
        <vt:i4>7</vt:i4>
      </vt:variant>
      <vt:variant>
        <vt:lpstr>Theme</vt:lpstr>
      </vt:variant>
      <vt:variant>
        <vt:i4>13</vt:i4>
      </vt:variant>
      <vt:variant>
        <vt:lpstr>Slide Titles</vt:lpstr>
      </vt:variant>
      <vt:variant>
        <vt:i4>31</vt:i4>
      </vt:variant>
    </vt:vector>
  </HeadingPairs>
  <TitlesOfParts>
    <vt:vector size="51" baseType="lpstr">
      <vt:lpstr>Arial</vt:lpstr>
      <vt:lpstr>Avenir Next LT Pro</vt:lpstr>
      <vt:lpstr>Calibri</vt:lpstr>
      <vt:lpstr>Posterama</vt:lpstr>
      <vt:lpstr>Symbol</vt:lpstr>
      <vt:lpstr>Times New Roman</vt:lpstr>
      <vt:lpstr>Wingdings</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1_Office Theme</vt:lpstr>
      <vt:lpstr>2_Office Theme</vt:lpstr>
      <vt:lpstr>SineVTI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Here are the results in more detail</vt:lpstr>
      <vt:lpstr>PowerPoint Presentation</vt:lpstr>
      <vt:lpstr>PowerPoint Presentation</vt:lpstr>
      <vt:lpstr>Who completed the survey?</vt:lpstr>
      <vt:lpstr>PowerPoint Presentation</vt:lpstr>
      <vt:lpstr>What is most important to students now?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Balcarras &amp; Sochi (Russia)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Sam Auden</dc:creator>
  <dc:description/>
  <cp:lastModifiedBy>Jon Pearce</cp:lastModifiedBy>
  <cp:revision>20</cp:revision>
  <dcterms:created xsi:type="dcterms:W3CDTF">2020-12-09T15:31:55Z</dcterms:created>
  <dcterms:modified xsi:type="dcterms:W3CDTF">2021-07-07T12:37:20Z</dcterms:modified>
  <dc:language>en-GB</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16</vt:i4>
  </property>
  <property fmtid="{D5CDD505-2E9C-101B-9397-08002B2CF9AE}" pid="8" name="PresentationFormat">
    <vt:lpwstr>Widescreen</vt:lpwstr>
  </property>
  <property fmtid="{D5CDD505-2E9C-101B-9397-08002B2CF9AE}" pid="9" name="ScaleCrop">
    <vt:bool>false</vt:bool>
  </property>
  <property fmtid="{D5CDD505-2E9C-101B-9397-08002B2CF9AE}" pid="10" name="ShareDoc">
    <vt:bool>false</vt:bool>
  </property>
  <property fmtid="{D5CDD505-2E9C-101B-9397-08002B2CF9AE}" pid="11" name="Slides">
    <vt:i4>17</vt:i4>
  </property>
</Properties>
</file>