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56"/>
  </p:notesMasterIdLst>
  <p:sldIdLst>
    <p:sldId id="406" r:id="rId2"/>
    <p:sldId id="370" r:id="rId3"/>
    <p:sldId id="257" r:id="rId4"/>
    <p:sldId id="336" r:id="rId5"/>
    <p:sldId id="338" r:id="rId6"/>
    <p:sldId id="339" r:id="rId7"/>
    <p:sldId id="341" r:id="rId8"/>
    <p:sldId id="407" r:id="rId9"/>
    <p:sldId id="408" r:id="rId10"/>
    <p:sldId id="409" r:id="rId11"/>
    <p:sldId id="307" r:id="rId12"/>
    <p:sldId id="326" r:id="rId13"/>
    <p:sldId id="325" r:id="rId14"/>
    <p:sldId id="331" r:id="rId15"/>
    <p:sldId id="352" r:id="rId16"/>
    <p:sldId id="354" r:id="rId17"/>
    <p:sldId id="355" r:id="rId18"/>
    <p:sldId id="384" r:id="rId19"/>
    <p:sldId id="385" r:id="rId20"/>
    <p:sldId id="387" r:id="rId21"/>
    <p:sldId id="389" r:id="rId22"/>
    <p:sldId id="390" r:id="rId23"/>
    <p:sldId id="391" r:id="rId24"/>
    <p:sldId id="392" r:id="rId25"/>
    <p:sldId id="393" r:id="rId26"/>
    <p:sldId id="394" r:id="rId27"/>
    <p:sldId id="395" r:id="rId28"/>
    <p:sldId id="298" r:id="rId29"/>
    <p:sldId id="299" r:id="rId30"/>
    <p:sldId id="375" r:id="rId31"/>
    <p:sldId id="377" r:id="rId32"/>
    <p:sldId id="402" r:id="rId33"/>
    <p:sldId id="403" r:id="rId34"/>
    <p:sldId id="404" r:id="rId35"/>
    <p:sldId id="405" r:id="rId36"/>
    <p:sldId id="278" r:id="rId37"/>
    <p:sldId id="383" r:id="rId38"/>
    <p:sldId id="359" r:id="rId39"/>
    <p:sldId id="400" r:id="rId40"/>
    <p:sldId id="380" r:id="rId41"/>
    <p:sldId id="381" r:id="rId42"/>
    <p:sldId id="270" r:id="rId43"/>
    <p:sldId id="323" r:id="rId44"/>
    <p:sldId id="360" r:id="rId45"/>
    <p:sldId id="363" r:id="rId46"/>
    <p:sldId id="364" r:id="rId47"/>
    <p:sldId id="365" r:id="rId48"/>
    <p:sldId id="366" r:id="rId49"/>
    <p:sldId id="267" r:id="rId50"/>
    <p:sldId id="274" r:id="rId51"/>
    <p:sldId id="372" r:id="rId52"/>
    <p:sldId id="368" r:id="rId53"/>
    <p:sldId id="369" r:id="rId54"/>
    <p:sldId id="376" r:id="rId55"/>
  </p:sldIdLst>
  <p:sldSz cx="9906000" cy="6858000" type="A4"/>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2A4F25-7103-4BA1-8084-D6B538B0C18D}">
          <p14:sldIdLst>
            <p14:sldId id="406"/>
            <p14:sldId id="370"/>
            <p14:sldId id="257"/>
            <p14:sldId id="336"/>
            <p14:sldId id="338"/>
            <p14:sldId id="339"/>
            <p14:sldId id="341"/>
            <p14:sldId id="407"/>
            <p14:sldId id="408"/>
            <p14:sldId id="409"/>
            <p14:sldId id="307"/>
            <p14:sldId id="326"/>
            <p14:sldId id="325"/>
            <p14:sldId id="331"/>
            <p14:sldId id="352"/>
            <p14:sldId id="354"/>
            <p14:sldId id="355"/>
            <p14:sldId id="384"/>
            <p14:sldId id="385"/>
            <p14:sldId id="387"/>
            <p14:sldId id="389"/>
            <p14:sldId id="390"/>
            <p14:sldId id="391"/>
            <p14:sldId id="392"/>
            <p14:sldId id="393"/>
            <p14:sldId id="394"/>
            <p14:sldId id="395"/>
            <p14:sldId id="298"/>
            <p14:sldId id="299"/>
            <p14:sldId id="375"/>
            <p14:sldId id="377"/>
            <p14:sldId id="402"/>
            <p14:sldId id="403"/>
            <p14:sldId id="404"/>
            <p14:sldId id="405"/>
            <p14:sldId id="278"/>
            <p14:sldId id="383"/>
            <p14:sldId id="359"/>
            <p14:sldId id="400"/>
            <p14:sldId id="380"/>
            <p14:sldId id="381"/>
            <p14:sldId id="270"/>
            <p14:sldId id="323"/>
            <p14:sldId id="360"/>
            <p14:sldId id="363"/>
            <p14:sldId id="364"/>
            <p14:sldId id="365"/>
            <p14:sldId id="366"/>
            <p14:sldId id="267"/>
            <p14:sldId id="274"/>
            <p14:sldId id="372"/>
            <p14:sldId id="368"/>
            <p14:sldId id="369"/>
            <p14:sldId id="3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84" autoAdjust="0"/>
    <p:restoredTop sz="94343" autoAdjust="0"/>
  </p:normalViewPr>
  <p:slideViewPr>
    <p:cSldViewPr snapToGrid="0">
      <p:cViewPr varScale="1">
        <p:scale>
          <a:sx n="69" d="100"/>
          <a:sy n="69" d="100"/>
        </p:scale>
        <p:origin x="1512" y="66"/>
      </p:cViewPr>
      <p:guideLst/>
    </p:cSldViewPr>
  </p:slideViewPr>
  <p:notesTextViewPr>
    <p:cViewPr>
      <p:scale>
        <a:sx n="1" d="1"/>
        <a:sy n="1" d="1"/>
      </p:scale>
      <p:origin x="0" y="0"/>
    </p:cViewPr>
  </p:notesTextViewPr>
  <p:sorterViewPr>
    <p:cViewPr varScale="1">
      <p:scale>
        <a:sx n="100" d="100"/>
        <a:sy n="100" d="100"/>
      </p:scale>
      <p:origin x="0" y="-126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821544598829196"/>
          <c:y val="9.1104082499580394E-2"/>
          <c:w val="0.56645953106186286"/>
          <c:h val="0.89071600580182542"/>
        </c:manualLayout>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D8BA-4A6C-9058-3D61B4E48382}"/>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D8BA-4A6C-9058-3D61B4E48382}"/>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D8BA-4A6C-9058-3D61B4E48382}"/>
              </c:ext>
            </c:extLst>
          </c:dPt>
          <c:dPt>
            <c:idx val="3"/>
            <c:bubble3D val="0"/>
            <c:spPr>
              <a:solidFill>
                <a:srgbClr val="00B050"/>
              </a:solidFill>
              <a:ln w="19050">
                <a:solidFill>
                  <a:schemeClr val="lt1"/>
                </a:solidFill>
              </a:ln>
              <a:effectLst/>
            </c:spPr>
            <c:extLst>
              <c:ext xmlns:c16="http://schemas.microsoft.com/office/drawing/2014/chart" uri="{C3380CC4-5D6E-409C-BE32-E72D297353CC}">
                <c16:uniqueId val="{00000007-D8BA-4A6C-9058-3D61B4E48382}"/>
              </c:ext>
            </c:extLst>
          </c:dPt>
          <c:cat>
            <c:strRef>
              <c:f>Sheet1!$A$2:$A$5</c:f>
              <c:strCache>
                <c:ptCount val="4"/>
                <c:pt idx="0">
                  <c:v>Responsible decision making</c:v>
                </c:pt>
                <c:pt idx="1">
                  <c:v>Self awareness and self management</c:v>
                </c:pt>
                <c:pt idx="2">
                  <c:v>Social awareness</c:v>
                </c:pt>
                <c:pt idx="3">
                  <c:v>Relationship skills</c:v>
                </c:pt>
              </c:strCache>
            </c:str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D8BA-4A6C-9058-3D61B4E4838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0.02958</cdr:x>
      <cdr:y>0.15195</cdr:y>
    </cdr:from>
    <cdr:to>
      <cdr:x>0.32788</cdr:x>
      <cdr:y>0.41042</cdr:y>
    </cdr:to>
    <cdr:sp macro="" textlink="">
      <cdr:nvSpPr>
        <cdr:cNvPr id="2" name="Pentagon 1"/>
        <cdr:cNvSpPr/>
      </cdr:nvSpPr>
      <cdr:spPr>
        <a:xfrm xmlns:a="http://schemas.openxmlformats.org/drawingml/2006/main">
          <a:off x="259976" y="849178"/>
          <a:ext cx="2621353" cy="1444482"/>
        </a:xfrm>
        <a:prstGeom xmlns:a="http://schemas.openxmlformats.org/drawingml/2006/main" prst="homePlate">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2400" dirty="0" smtClean="0">
              <a:ln w="0"/>
              <a:solidFill>
                <a:schemeClr val="tx1"/>
              </a:solidFill>
              <a:effectLst>
                <a:outerShdw blurRad="38100" dist="19050" dir="2700000" algn="tl" rotWithShape="0">
                  <a:schemeClr val="dk1">
                    <a:alpha val="40000"/>
                  </a:schemeClr>
                </a:outerShdw>
              </a:effectLst>
            </a:rPr>
            <a:t> Relationship skills</a:t>
          </a:r>
        </a:p>
      </cdr:txBody>
    </cdr:sp>
  </cdr:relSizeAnchor>
  <cdr:relSizeAnchor xmlns:cdr="http://schemas.openxmlformats.org/drawingml/2006/chartDrawing">
    <cdr:from>
      <cdr:x>0.06284</cdr:x>
      <cdr:y>0.55323</cdr:y>
    </cdr:from>
    <cdr:to>
      <cdr:x>0.35885</cdr:x>
      <cdr:y>0.8117</cdr:y>
    </cdr:to>
    <cdr:sp macro="" textlink="">
      <cdr:nvSpPr>
        <cdr:cNvPr id="3" name="Pentagon 2"/>
        <cdr:cNvSpPr/>
      </cdr:nvSpPr>
      <cdr:spPr>
        <a:xfrm xmlns:a="http://schemas.openxmlformats.org/drawingml/2006/main">
          <a:off x="552190" y="3091746"/>
          <a:ext cx="2601229" cy="1444482"/>
        </a:xfrm>
        <a:prstGeom xmlns:a="http://schemas.openxmlformats.org/drawingml/2006/main" prst="homePlate">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400" dirty="0" smtClean="0">
              <a:ln w="0"/>
              <a:solidFill>
                <a:schemeClr val="tx1"/>
              </a:solidFill>
              <a:effectLst>
                <a:outerShdw blurRad="38100" dist="19050" dir="2700000" algn="tl" rotWithShape="0">
                  <a:schemeClr val="dk1">
                    <a:alpha val="40000"/>
                  </a:schemeClr>
                </a:outerShdw>
              </a:effectLst>
            </a:rPr>
            <a:t>Self awareness and self management</a:t>
          </a:r>
          <a:endParaRPr lang="en-US" sz="2400" dirty="0"/>
        </a:p>
      </cdr:txBody>
    </cdr:sp>
  </cdr:relSizeAnchor>
  <cdr:relSizeAnchor xmlns:cdr="http://schemas.openxmlformats.org/drawingml/2006/chartDrawing">
    <cdr:from>
      <cdr:x>0.6221</cdr:x>
      <cdr:y>0.12697</cdr:y>
    </cdr:from>
    <cdr:to>
      <cdr:x>0.93165</cdr:x>
      <cdr:y>0.38545</cdr:y>
    </cdr:to>
    <cdr:sp macro="" textlink="">
      <cdr:nvSpPr>
        <cdr:cNvPr id="6" name="Pentagon 5"/>
        <cdr:cNvSpPr/>
      </cdr:nvSpPr>
      <cdr:spPr>
        <a:xfrm xmlns:a="http://schemas.openxmlformats.org/drawingml/2006/main" flipH="1">
          <a:off x="5466791" y="709598"/>
          <a:ext cx="2720214" cy="1444538"/>
        </a:xfrm>
        <a:prstGeom xmlns:a="http://schemas.openxmlformats.org/drawingml/2006/main" prst="homePlate">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400" dirty="0" smtClean="0">
              <a:ln w="0"/>
              <a:solidFill>
                <a:schemeClr val="tx1"/>
              </a:solidFill>
              <a:effectLst>
                <a:outerShdw blurRad="38100" dist="19050" dir="2700000" algn="tl" rotWithShape="0">
                  <a:schemeClr val="dk1">
                    <a:alpha val="40000"/>
                  </a:schemeClr>
                </a:outerShdw>
              </a:effectLst>
            </a:rPr>
            <a:t>      Social     awareness</a:t>
          </a:r>
          <a:endParaRPr lang="en-US" sz="2400" dirty="0"/>
        </a:p>
      </cdr:txBody>
    </cdr:sp>
  </cdr:relSizeAnchor>
  <cdr:relSizeAnchor xmlns:cdr="http://schemas.openxmlformats.org/drawingml/2006/chartDrawing">
    <cdr:from>
      <cdr:x>0.62394</cdr:x>
      <cdr:y>0.55323</cdr:y>
    </cdr:from>
    <cdr:to>
      <cdr:x>0.92655</cdr:x>
      <cdr:y>0.8117</cdr:y>
    </cdr:to>
    <cdr:sp macro="" textlink="">
      <cdr:nvSpPr>
        <cdr:cNvPr id="7" name="Pentagon 6"/>
        <cdr:cNvSpPr/>
      </cdr:nvSpPr>
      <cdr:spPr>
        <a:xfrm xmlns:a="http://schemas.openxmlformats.org/drawingml/2006/main" flipH="1">
          <a:off x="5482954" y="3091746"/>
          <a:ext cx="2659228" cy="1444482"/>
        </a:xfrm>
        <a:prstGeom xmlns:a="http://schemas.openxmlformats.org/drawingml/2006/main" prst="homePlate">
          <a:avLst/>
        </a:prstGeom>
        <a:solidFill xmlns:a="http://schemas.openxmlformats.org/drawingml/2006/main">
          <a:schemeClr val="bg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400" dirty="0" smtClean="0">
              <a:ln w="0"/>
              <a:solidFill>
                <a:schemeClr val="tx1"/>
              </a:solidFill>
              <a:effectLst>
                <a:outerShdw blurRad="38100" dist="19050" dir="2700000" algn="tl" rotWithShape="0">
                  <a:schemeClr val="dk1">
                    <a:alpha val="40000"/>
                  </a:schemeClr>
                </a:outerShdw>
              </a:effectLst>
            </a:rPr>
            <a:t>Responsible decision making</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577" tIns="45789" rIns="91577" bIns="45789" rtlCol="0"/>
          <a:lstStyle>
            <a:lvl1pPr algn="l">
              <a:defRPr sz="1200"/>
            </a:lvl1pPr>
          </a:lstStyle>
          <a:p>
            <a:endParaRPr lang="en-GB" dirty="0"/>
          </a:p>
        </p:txBody>
      </p:sp>
      <p:sp>
        <p:nvSpPr>
          <p:cNvPr id="3" name="Date Placeholder 2"/>
          <p:cNvSpPr>
            <a:spLocks noGrp="1"/>
          </p:cNvSpPr>
          <p:nvPr>
            <p:ph type="dt" idx="1"/>
          </p:nvPr>
        </p:nvSpPr>
        <p:spPr>
          <a:xfrm>
            <a:off x="3854940" y="0"/>
            <a:ext cx="2949099" cy="498932"/>
          </a:xfrm>
          <a:prstGeom prst="rect">
            <a:avLst/>
          </a:prstGeom>
        </p:spPr>
        <p:txBody>
          <a:bodyPr vert="horz" lIns="91577" tIns="45789" rIns="91577" bIns="45789" rtlCol="0"/>
          <a:lstStyle>
            <a:lvl1pPr algn="r">
              <a:defRPr sz="1200"/>
            </a:lvl1pPr>
          </a:lstStyle>
          <a:p>
            <a:fld id="{CC397513-99E1-4108-B7CB-0FD457790011}" type="datetimeFigureOut">
              <a:rPr lang="en-GB" smtClean="0"/>
              <a:t>08/05/2019</a:t>
            </a:fld>
            <a:endParaRPr lang="en-GB" dirty="0"/>
          </a:p>
        </p:txBody>
      </p:sp>
      <p:sp>
        <p:nvSpPr>
          <p:cNvPr id="4" name="Slide Image Placeholder 3"/>
          <p:cNvSpPr>
            <a:spLocks noGrp="1" noRot="1" noChangeAspect="1"/>
          </p:cNvSpPr>
          <p:nvPr>
            <p:ph type="sldImg" idx="2"/>
          </p:nvPr>
        </p:nvSpPr>
        <p:spPr>
          <a:xfrm>
            <a:off x="979488" y="1243013"/>
            <a:ext cx="4846637" cy="3355975"/>
          </a:xfrm>
          <a:prstGeom prst="rect">
            <a:avLst/>
          </a:prstGeom>
          <a:noFill/>
          <a:ln w="12700">
            <a:solidFill>
              <a:prstClr val="black"/>
            </a:solidFill>
          </a:ln>
        </p:spPr>
        <p:txBody>
          <a:bodyPr vert="horz" lIns="91577" tIns="45789" rIns="91577" bIns="45789" rtlCol="0" anchor="ctr"/>
          <a:lstStyle/>
          <a:p>
            <a:endParaRPr lang="en-GB" dirty="0"/>
          </a:p>
        </p:txBody>
      </p:sp>
      <p:sp>
        <p:nvSpPr>
          <p:cNvPr id="5" name="Notes Placeholder 4"/>
          <p:cNvSpPr>
            <a:spLocks noGrp="1"/>
          </p:cNvSpPr>
          <p:nvPr>
            <p:ph type="body" sz="quarter" idx="3"/>
          </p:nvPr>
        </p:nvSpPr>
        <p:spPr>
          <a:xfrm>
            <a:off x="680562" y="4785597"/>
            <a:ext cx="5444490" cy="3915490"/>
          </a:xfrm>
          <a:prstGeom prst="rect">
            <a:avLst/>
          </a:prstGeom>
        </p:spPr>
        <p:txBody>
          <a:bodyPr vert="horz" lIns="91577" tIns="45789" rIns="91577" bIns="457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577" tIns="45789" rIns="91577" bIns="457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40" y="9445170"/>
            <a:ext cx="2949099" cy="498931"/>
          </a:xfrm>
          <a:prstGeom prst="rect">
            <a:avLst/>
          </a:prstGeom>
        </p:spPr>
        <p:txBody>
          <a:bodyPr vert="horz" lIns="91577" tIns="45789" rIns="91577" bIns="45789" rtlCol="0" anchor="b"/>
          <a:lstStyle>
            <a:lvl1pPr algn="r">
              <a:defRPr sz="1200"/>
            </a:lvl1pPr>
          </a:lstStyle>
          <a:p>
            <a:fld id="{2CC512CF-2425-46C5-8FBC-CF18CDA2228C}" type="slidenum">
              <a:rPr lang="en-GB" smtClean="0"/>
              <a:t>‹#›</a:t>
            </a:fld>
            <a:endParaRPr lang="en-GB" dirty="0"/>
          </a:p>
        </p:txBody>
      </p:sp>
    </p:spTree>
    <p:extLst>
      <p:ext uri="{BB962C8B-B14F-4D97-AF65-F5344CB8AC3E}">
        <p14:creationId xmlns:p14="http://schemas.microsoft.com/office/powerpoint/2010/main" val="228640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D09A0B6-2852-45AA-8541-18F07691E3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8349514" indent="-37887279">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6223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24472"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8670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48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384E5E7-87E0-4BBE-B0A9-5BF0C453A042}" type="slidenum">
              <a:rPr lang="en-US" altLang="en-US" sz="1200"/>
              <a:pPr/>
              <a:t>22</a:t>
            </a:fld>
            <a:endParaRPr lang="en-US" altLang="en-US" sz="1200" dirty="0"/>
          </a:p>
        </p:txBody>
      </p:sp>
      <p:sp>
        <p:nvSpPr>
          <p:cNvPr id="87043" name="Rectangle 2">
            <a:extLst>
              <a:ext uri="{FF2B5EF4-FFF2-40B4-BE49-F238E27FC236}">
                <a16:creationId xmlns:a16="http://schemas.microsoft.com/office/drawing/2014/main" id="{DC6B4B84-A63C-49B7-82EC-73A685F46AF4}"/>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D5E2442D-42E5-496F-B497-1F398E741C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5643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CF01C19-B133-4941-BAEA-2447425E5A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8349514" indent="-37887279">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6223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24472"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8670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48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E5A90AA-2695-4470-84BF-200A77B37202}" type="slidenum">
              <a:rPr lang="en-US" altLang="en-US" sz="1200"/>
              <a:pPr/>
              <a:t>23</a:t>
            </a:fld>
            <a:endParaRPr lang="en-US" altLang="en-US" sz="1200" dirty="0"/>
          </a:p>
        </p:txBody>
      </p:sp>
      <p:sp>
        <p:nvSpPr>
          <p:cNvPr id="89091" name="Rectangle 2">
            <a:extLst>
              <a:ext uri="{FF2B5EF4-FFF2-40B4-BE49-F238E27FC236}">
                <a16:creationId xmlns:a16="http://schemas.microsoft.com/office/drawing/2014/main" id="{FEA4963A-1258-42BD-839E-2E206079A859}"/>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29DB5D7B-1F5C-4C4C-A6F3-08243C06E4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029059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EF902394-2555-4C36-8732-B5EAE1B44B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8349514" indent="-37887279">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6223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24472"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8670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48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910D101-1A4E-4BA4-B70D-D628C65ADCC9}" type="slidenum">
              <a:rPr lang="en-US" altLang="en-US" sz="1200"/>
              <a:pPr/>
              <a:t>24</a:t>
            </a:fld>
            <a:endParaRPr lang="en-US" altLang="en-US" sz="1200" dirty="0"/>
          </a:p>
        </p:txBody>
      </p:sp>
      <p:sp>
        <p:nvSpPr>
          <p:cNvPr id="91139" name="Rectangle 2">
            <a:extLst>
              <a:ext uri="{FF2B5EF4-FFF2-40B4-BE49-F238E27FC236}">
                <a16:creationId xmlns:a16="http://schemas.microsoft.com/office/drawing/2014/main" id="{9C5159D1-F21A-4537-A53C-DF5F422CE844}"/>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7503CFD3-BB37-4ECB-9F89-C7BD5A897F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17190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49DC939A-9975-412E-8A28-CA9F885D65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8349514" indent="-37887279">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6223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24472"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8670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48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709437C-A263-491F-B8AE-E16CED572E2F}" type="slidenum">
              <a:rPr lang="en-US" altLang="en-US" sz="1200"/>
              <a:pPr/>
              <a:t>25</a:t>
            </a:fld>
            <a:endParaRPr lang="en-US" altLang="en-US" sz="1200" dirty="0"/>
          </a:p>
        </p:txBody>
      </p:sp>
      <p:sp>
        <p:nvSpPr>
          <p:cNvPr id="93187" name="Rectangle 2">
            <a:extLst>
              <a:ext uri="{FF2B5EF4-FFF2-40B4-BE49-F238E27FC236}">
                <a16:creationId xmlns:a16="http://schemas.microsoft.com/office/drawing/2014/main" id="{F76784DB-5081-4F23-83BA-D67349AC6ED5}"/>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1FD98C12-6865-4682-BF13-541E30C83C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87541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508CADC-C487-44E0-A2A9-A8533107D3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8349514" indent="-37887279">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6223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24472"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8670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48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0388BC3-C68C-4C97-BBB8-D7EC8DCEFE1A}" type="slidenum">
              <a:rPr lang="en-US" altLang="en-US" sz="1200"/>
              <a:pPr/>
              <a:t>26</a:t>
            </a:fld>
            <a:endParaRPr lang="en-US" altLang="en-US" sz="1200" dirty="0"/>
          </a:p>
        </p:txBody>
      </p:sp>
      <p:sp>
        <p:nvSpPr>
          <p:cNvPr id="97283" name="Rectangle 2">
            <a:extLst>
              <a:ext uri="{FF2B5EF4-FFF2-40B4-BE49-F238E27FC236}">
                <a16:creationId xmlns:a16="http://schemas.microsoft.com/office/drawing/2014/main" id="{8DAD96C3-D648-41F6-ACF2-EDB204939FB3}"/>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D35F3B90-7DFF-4A8E-9DA7-880B67E474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1973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AE9827E-E688-4FD0-A8F8-D04FFBC2F2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8349514" indent="-37887279">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6223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24472"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8670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48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F345595-FE81-497F-8D03-F967004DC698}" type="slidenum">
              <a:rPr lang="en-US" altLang="en-US" sz="1200"/>
              <a:pPr/>
              <a:t>27</a:t>
            </a:fld>
            <a:endParaRPr lang="en-US" altLang="en-US" sz="1200" dirty="0"/>
          </a:p>
        </p:txBody>
      </p:sp>
      <p:sp>
        <p:nvSpPr>
          <p:cNvPr id="101379" name="Rectangle 2">
            <a:extLst>
              <a:ext uri="{FF2B5EF4-FFF2-40B4-BE49-F238E27FC236}">
                <a16:creationId xmlns:a16="http://schemas.microsoft.com/office/drawing/2014/main" id="{8724D94C-B0DE-4E89-8F4C-7D3DCF252E6F}"/>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25F9277B-4F06-4A27-9196-A5D12C555B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98379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smtClean="0"/>
              <a:t>Click to edit Master title style</a:t>
            </a:r>
            <a:endParaRPr lang="en-GB"/>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2C0CC3C-E70D-4007-B3EF-91CFECA41E95}" type="datetimeFigureOut">
              <a:rPr lang="en-GB" smtClean="0"/>
              <a:t>08/05/2019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E73E55-C6C0-4F28-AA5D-C7C11364C4C7}" type="slidenum">
              <a:rPr lang="en-GB" smtClean="0"/>
              <a:t>‹#›</a:t>
            </a:fld>
            <a:endParaRPr lang="en-GB" dirty="0"/>
          </a:p>
        </p:txBody>
      </p:sp>
    </p:spTree>
    <p:extLst>
      <p:ext uri="{BB962C8B-B14F-4D97-AF65-F5344CB8AC3E}">
        <p14:creationId xmlns:p14="http://schemas.microsoft.com/office/powerpoint/2010/main" val="1640749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C0CC3C-E70D-4007-B3EF-91CFECA41E95}" type="datetimeFigureOut">
              <a:rPr lang="en-GB" smtClean="0"/>
              <a:t>08/05/2019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E73E55-C6C0-4F28-AA5D-C7C11364C4C7}" type="slidenum">
              <a:rPr lang="en-GB" smtClean="0"/>
              <a:t>‹#›</a:t>
            </a:fld>
            <a:endParaRPr lang="en-GB" dirty="0"/>
          </a:p>
        </p:txBody>
      </p:sp>
    </p:spTree>
    <p:extLst>
      <p:ext uri="{BB962C8B-B14F-4D97-AF65-F5344CB8AC3E}">
        <p14:creationId xmlns:p14="http://schemas.microsoft.com/office/powerpoint/2010/main" val="2976176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C0CC3C-E70D-4007-B3EF-91CFECA41E95}" type="datetimeFigureOut">
              <a:rPr lang="en-GB" smtClean="0"/>
              <a:t>08/05/2019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E73E55-C6C0-4F28-AA5D-C7C11364C4C7}" type="slidenum">
              <a:rPr lang="en-GB" smtClean="0"/>
              <a:t>‹#›</a:t>
            </a:fld>
            <a:endParaRPr lang="en-GB" dirty="0"/>
          </a:p>
        </p:txBody>
      </p:sp>
    </p:spTree>
    <p:extLst>
      <p:ext uri="{BB962C8B-B14F-4D97-AF65-F5344CB8AC3E}">
        <p14:creationId xmlns:p14="http://schemas.microsoft.com/office/powerpoint/2010/main" val="1310920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95300" y="1600202"/>
            <a:ext cx="437515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2"/>
            <a:ext cx="437515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a:extLst>
              <a:ext uri="{FF2B5EF4-FFF2-40B4-BE49-F238E27FC236}">
                <a16:creationId xmlns:a16="http://schemas.microsoft.com/office/drawing/2014/main" id="{82FDE150-5DEA-48E3-B95C-852E5A22F15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a:extLst>
              <a:ext uri="{FF2B5EF4-FFF2-40B4-BE49-F238E27FC236}">
                <a16:creationId xmlns:a16="http://schemas.microsoft.com/office/drawing/2014/main" id="{C0DE102D-9849-4717-B44D-C83F5DDAB3B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a:extLst>
              <a:ext uri="{FF2B5EF4-FFF2-40B4-BE49-F238E27FC236}">
                <a16:creationId xmlns:a16="http://schemas.microsoft.com/office/drawing/2014/main" id="{A4CC6B65-5412-4D31-AB13-63C87731E97C}"/>
              </a:ext>
            </a:extLst>
          </p:cNvPr>
          <p:cNvSpPr>
            <a:spLocks noGrp="1" noChangeArrowheads="1"/>
          </p:cNvSpPr>
          <p:nvPr>
            <p:ph type="sldNum" sz="quarter" idx="12"/>
          </p:nvPr>
        </p:nvSpPr>
        <p:spPr>
          <a:ln/>
        </p:spPr>
        <p:txBody>
          <a:bodyPr/>
          <a:lstStyle>
            <a:lvl1pPr>
              <a:defRPr/>
            </a:lvl1pPr>
          </a:lstStyle>
          <a:p>
            <a:fld id="{CF7BE11C-563F-4E57-BE15-C74116B903A0}" type="slidenum">
              <a:rPr lang="en-US" altLang="en-US"/>
              <a:pPr/>
              <a:t>‹#›</a:t>
            </a:fld>
            <a:endParaRPr lang="en-US" altLang="en-US" dirty="0"/>
          </a:p>
        </p:txBody>
      </p:sp>
    </p:spTree>
    <p:extLst>
      <p:ext uri="{BB962C8B-B14F-4D97-AF65-F5344CB8AC3E}">
        <p14:creationId xmlns:p14="http://schemas.microsoft.com/office/powerpoint/2010/main" val="2723311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2"/>
            <a:ext cx="437515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035550" y="1600202"/>
            <a:ext cx="437515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a:extLst>
              <a:ext uri="{FF2B5EF4-FFF2-40B4-BE49-F238E27FC236}">
                <a16:creationId xmlns:a16="http://schemas.microsoft.com/office/drawing/2014/main" id="{A3847CB5-6063-4ABF-A0EE-BEF0BF3BB9E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a:extLst>
              <a:ext uri="{FF2B5EF4-FFF2-40B4-BE49-F238E27FC236}">
                <a16:creationId xmlns:a16="http://schemas.microsoft.com/office/drawing/2014/main" id="{B380C3B5-C0ED-4408-B852-6FF0E353B70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a:extLst>
              <a:ext uri="{FF2B5EF4-FFF2-40B4-BE49-F238E27FC236}">
                <a16:creationId xmlns:a16="http://schemas.microsoft.com/office/drawing/2014/main" id="{5A77209F-ECFE-4621-A2ED-96F220F3A438}"/>
              </a:ext>
            </a:extLst>
          </p:cNvPr>
          <p:cNvSpPr>
            <a:spLocks noGrp="1" noChangeArrowheads="1"/>
          </p:cNvSpPr>
          <p:nvPr>
            <p:ph type="sldNum" sz="quarter" idx="12"/>
          </p:nvPr>
        </p:nvSpPr>
        <p:spPr>
          <a:ln/>
        </p:spPr>
        <p:txBody>
          <a:bodyPr/>
          <a:lstStyle>
            <a:lvl1pPr>
              <a:defRPr/>
            </a:lvl1pPr>
          </a:lstStyle>
          <a:p>
            <a:fld id="{A07F4E10-703A-4CCA-83D4-83DADA0E93A8}" type="slidenum">
              <a:rPr lang="en-US" altLang="en-US"/>
              <a:pPr/>
              <a:t>‹#›</a:t>
            </a:fld>
            <a:endParaRPr lang="en-US" altLang="en-US" dirty="0"/>
          </a:p>
        </p:txBody>
      </p:sp>
    </p:spTree>
    <p:extLst>
      <p:ext uri="{BB962C8B-B14F-4D97-AF65-F5344CB8AC3E}">
        <p14:creationId xmlns:p14="http://schemas.microsoft.com/office/powerpoint/2010/main" val="3899693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95300" y="1600202"/>
            <a:ext cx="4375150" cy="4530725"/>
          </a:xfrm>
        </p:spPr>
        <p:txBody>
          <a:bodyPr/>
          <a:lstStyle/>
          <a:p>
            <a:pPr lvl="0"/>
            <a:endParaRPr lang="en-GB" noProof="0" dirty="0"/>
          </a:p>
        </p:txBody>
      </p:sp>
      <p:sp>
        <p:nvSpPr>
          <p:cNvPr id="4" name="Text Placeholder 3"/>
          <p:cNvSpPr>
            <a:spLocks noGrp="1"/>
          </p:cNvSpPr>
          <p:nvPr>
            <p:ph type="body" sz="half" idx="2"/>
          </p:nvPr>
        </p:nvSpPr>
        <p:spPr>
          <a:xfrm>
            <a:off x="5035550" y="1600202"/>
            <a:ext cx="437515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a:extLst>
              <a:ext uri="{FF2B5EF4-FFF2-40B4-BE49-F238E27FC236}">
                <a16:creationId xmlns:a16="http://schemas.microsoft.com/office/drawing/2014/main" id="{A4A730B9-980C-4EA3-A6D6-B4F8F3D671C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a:extLst>
              <a:ext uri="{FF2B5EF4-FFF2-40B4-BE49-F238E27FC236}">
                <a16:creationId xmlns:a16="http://schemas.microsoft.com/office/drawing/2014/main" id="{9979A328-05CF-4E10-A3C2-A6159A03B52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a:extLst>
              <a:ext uri="{FF2B5EF4-FFF2-40B4-BE49-F238E27FC236}">
                <a16:creationId xmlns:a16="http://schemas.microsoft.com/office/drawing/2014/main" id="{C9B9EBD8-4E23-4958-B239-72F67BF0B396}"/>
              </a:ext>
            </a:extLst>
          </p:cNvPr>
          <p:cNvSpPr>
            <a:spLocks noGrp="1" noChangeArrowheads="1"/>
          </p:cNvSpPr>
          <p:nvPr>
            <p:ph type="sldNum" sz="quarter" idx="12"/>
          </p:nvPr>
        </p:nvSpPr>
        <p:spPr>
          <a:ln/>
        </p:spPr>
        <p:txBody>
          <a:bodyPr/>
          <a:lstStyle>
            <a:lvl1pPr>
              <a:defRPr/>
            </a:lvl1pPr>
          </a:lstStyle>
          <a:p>
            <a:fld id="{A8F5E2ED-22B9-4EDB-A1B8-62F5EAEDD08F}" type="slidenum">
              <a:rPr lang="en-US" altLang="en-US"/>
              <a:pPr/>
              <a:t>‹#›</a:t>
            </a:fld>
            <a:endParaRPr lang="en-US" altLang="en-US" dirty="0"/>
          </a:p>
        </p:txBody>
      </p:sp>
    </p:spTree>
    <p:extLst>
      <p:ext uri="{BB962C8B-B14F-4D97-AF65-F5344CB8AC3E}">
        <p14:creationId xmlns:p14="http://schemas.microsoft.com/office/powerpoint/2010/main" val="428677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C0CC3C-E70D-4007-B3EF-91CFECA41E95}" type="datetimeFigureOut">
              <a:rPr lang="en-GB" smtClean="0"/>
              <a:t>08/05/2019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E73E55-C6C0-4F28-AA5D-C7C11364C4C7}" type="slidenum">
              <a:rPr lang="en-GB" smtClean="0"/>
              <a:t>‹#›</a:t>
            </a:fld>
            <a:endParaRPr lang="en-GB" dirty="0"/>
          </a:p>
        </p:txBody>
      </p:sp>
    </p:spTree>
    <p:extLst>
      <p:ext uri="{BB962C8B-B14F-4D97-AF65-F5344CB8AC3E}">
        <p14:creationId xmlns:p14="http://schemas.microsoft.com/office/powerpoint/2010/main" val="360659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smtClean="0"/>
              <a:t>Click to edit Master title style</a:t>
            </a:r>
            <a:endParaRPr lang="en-GB"/>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C0CC3C-E70D-4007-B3EF-91CFECA41E95}" type="datetimeFigureOut">
              <a:rPr lang="en-GB" smtClean="0"/>
              <a:t>08/05/2019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E73E55-C6C0-4F28-AA5D-C7C11364C4C7}" type="slidenum">
              <a:rPr lang="en-GB" smtClean="0"/>
              <a:t>‹#›</a:t>
            </a:fld>
            <a:endParaRPr lang="en-GB" dirty="0"/>
          </a:p>
        </p:txBody>
      </p:sp>
    </p:spTree>
    <p:extLst>
      <p:ext uri="{BB962C8B-B14F-4D97-AF65-F5344CB8AC3E}">
        <p14:creationId xmlns:p14="http://schemas.microsoft.com/office/powerpoint/2010/main" val="293045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1038"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14913"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C0CC3C-E70D-4007-B3EF-91CFECA41E95}" type="datetimeFigureOut">
              <a:rPr lang="en-GB" smtClean="0"/>
              <a:t>08/05/2019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AE73E55-C6C0-4F28-AA5D-C7C11364C4C7}" type="slidenum">
              <a:rPr lang="en-GB" smtClean="0"/>
              <a:t>‹#›</a:t>
            </a:fld>
            <a:endParaRPr lang="en-GB" dirty="0"/>
          </a:p>
        </p:txBody>
      </p:sp>
    </p:spTree>
    <p:extLst>
      <p:ext uri="{BB962C8B-B14F-4D97-AF65-F5344CB8AC3E}">
        <p14:creationId xmlns:p14="http://schemas.microsoft.com/office/powerpoint/2010/main" val="155829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2C0CC3C-E70D-4007-B3EF-91CFECA41E95}" type="datetimeFigureOut">
              <a:rPr lang="en-GB" smtClean="0"/>
              <a:t>08/05/2019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AE73E55-C6C0-4F28-AA5D-C7C11364C4C7}" type="slidenum">
              <a:rPr lang="en-GB" smtClean="0"/>
              <a:t>‹#›</a:t>
            </a:fld>
            <a:endParaRPr lang="en-GB" dirty="0"/>
          </a:p>
        </p:txBody>
      </p:sp>
    </p:spTree>
    <p:extLst>
      <p:ext uri="{BB962C8B-B14F-4D97-AF65-F5344CB8AC3E}">
        <p14:creationId xmlns:p14="http://schemas.microsoft.com/office/powerpoint/2010/main" val="62036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C0CC3C-E70D-4007-B3EF-91CFECA41E95}" type="datetimeFigureOut">
              <a:rPr lang="en-GB" smtClean="0"/>
              <a:t>08/05/2019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AE73E55-C6C0-4F28-AA5D-C7C11364C4C7}" type="slidenum">
              <a:rPr lang="en-GB" smtClean="0"/>
              <a:t>‹#›</a:t>
            </a:fld>
            <a:endParaRPr lang="en-GB" dirty="0"/>
          </a:p>
        </p:txBody>
      </p:sp>
    </p:spTree>
    <p:extLst>
      <p:ext uri="{BB962C8B-B14F-4D97-AF65-F5344CB8AC3E}">
        <p14:creationId xmlns:p14="http://schemas.microsoft.com/office/powerpoint/2010/main" val="255967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0CC3C-E70D-4007-B3EF-91CFECA41E95}" type="datetimeFigureOut">
              <a:rPr lang="en-GB" smtClean="0"/>
              <a:t>08/05/2019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AE73E55-C6C0-4F28-AA5D-C7C11364C4C7}" type="slidenum">
              <a:rPr lang="en-GB" smtClean="0"/>
              <a:t>‹#›</a:t>
            </a:fld>
            <a:endParaRPr lang="en-GB" dirty="0"/>
          </a:p>
        </p:txBody>
      </p:sp>
    </p:spTree>
    <p:extLst>
      <p:ext uri="{BB962C8B-B14F-4D97-AF65-F5344CB8AC3E}">
        <p14:creationId xmlns:p14="http://schemas.microsoft.com/office/powerpoint/2010/main" val="289646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GB"/>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Edit Master text styles</a:t>
            </a:r>
          </a:p>
        </p:txBody>
      </p:sp>
      <p:sp>
        <p:nvSpPr>
          <p:cNvPr id="5" name="Date Placeholder 4"/>
          <p:cNvSpPr>
            <a:spLocks noGrp="1"/>
          </p:cNvSpPr>
          <p:nvPr>
            <p:ph type="dt" sz="half" idx="10"/>
          </p:nvPr>
        </p:nvSpPr>
        <p:spPr/>
        <p:txBody>
          <a:bodyPr/>
          <a:lstStyle/>
          <a:p>
            <a:fld id="{C2C0CC3C-E70D-4007-B3EF-91CFECA41E95}" type="datetimeFigureOut">
              <a:rPr lang="en-GB" smtClean="0"/>
              <a:t>08/05/2019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AE73E55-C6C0-4F28-AA5D-C7C11364C4C7}" type="slidenum">
              <a:rPr lang="en-GB" smtClean="0"/>
              <a:t>‹#›</a:t>
            </a:fld>
            <a:endParaRPr lang="en-GB" dirty="0"/>
          </a:p>
        </p:txBody>
      </p:sp>
    </p:spTree>
    <p:extLst>
      <p:ext uri="{BB962C8B-B14F-4D97-AF65-F5344CB8AC3E}">
        <p14:creationId xmlns:p14="http://schemas.microsoft.com/office/powerpoint/2010/main" val="1631981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GB"/>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GB"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Edit Master text styles</a:t>
            </a:r>
          </a:p>
        </p:txBody>
      </p:sp>
      <p:sp>
        <p:nvSpPr>
          <p:cNvPr id="5" name="Date Placeholder 4"/>
          <p:cNvSpPr>
            <a:spLocks noGrp="1"/>
          </p:cNvSpPr>
          <p:nvPr>
            <p:ph type="dt" sz="half" idx="10"/>
          </p:nvPr>
        </p:nvSpPr>
        <p:spPr/>
        <p:txBody>
          <a:bodyPr/>
          <a:lstStyle/>
          <a:p>
            <a:fld id="{C2C0CC3C-E70D-4007-B3EF-91CFECA41E95}" type="datetimeFigureOut">
              <a:rPr lang="en-GB" smtClean="0"/>
              <a:t>08/05/2019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AE73E55-C6C0-4F28-AA5D-C7C11364C4C7}" type="slidenum">
              <a:rPr lang="en-GB" smtClean="0"/>
              <a:t>‹#›</a:t>
            </a:fld>
            <a:endParaRPr lang="en-GB" dirty="0"/>
          </a:p>
        </p:txBody>
      </p:sp>
    </p:spTree>
    <p:extLst>
      <p:ext uri="{BB962C8B-B14F-4D97-AF65-F5344CB8AC3E}">
        <p14:creationId xmlns:p14="http://schemas.microsoft.com/office/powerpoint/2010/main" val="5615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2C0CC3C-E70D-4007-B3EF-91CFECA41E95}" type="datetimeFigureOut">
              <a:rPr lang="en-GB" smtClean="0"/>
              <a:t>08/05/2019</a:t>
            </a:fld>
            <a:endParaRPr lang="en-GB"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AE73E55-C6C0-4F28-AA5D-C7C11364C4C7}" type="slidenum">
              <a:rPr lang="en-GB" smtClean="0"/>
              <a:t>‹#›</a:t>
            </a:fld>
            <a:endParaRPr lang="en-GB" dirty="0"/>
          </a:p>
        </p:txBody>
      </p:sp>
    </p:spTree>
    <p:extLst>
      <p:ext uri="{BB962C8B-B14F-4D97-AF65-F5344CB8AC3E}">
        <p14:creationId xmlns:p14="http://schemas.microsoft.com/office/powerpoint/2010/main" val="425338837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hs.uk/Livewell/Childrenssleep/Pages/howmuchsleep.aspx"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google.co.uk/url?sa=i&amp;rct=j&amp;q=&amp;esrc=s&amp;source=images&amp;cd=&amp;cad=rja&amp;uact=8&amp;ved=2ahUKEwjik-Gzt6DaAhWEJsAKHWzxB3IQjRx6BAgAEAU&amp;url=http://www.lmschairman.org/2012/08/reactions-to-three-hour-fast-paper.html&amp;psig=AOvVaw3lwjeguVNRIWI7E9ou7D9y&amp;ust=1522924849612125" TargetMode="External"/><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www.educationalspsychologist-glos.co.uk/" TargetMode="External"/><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 Id="rId6" Type="http://schemas.openxmlformats.org/officeDocument/2006/relationships/image" Target="../media/image1.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s@balcarras.gloucs.sch.uk"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Secondary Ready</a:t>
            </a:r>
            <a:endParaRPr lang="en-GB" dirty="0"/>
          </a:p>
        </p:txBody>
      </p:sp>
      <p:sp>
        <p:nvSpPr>
          <p:cNvPr id="3" name="Subtitle 2"/>
          <p:cNvSpPr>
            <a:spLocks noGrp="1"/>
          </p:cNvSpPr>
          <p:nvPr>
            <p:ph type="subTitle" idx="1"/>
          </p:nvPr>
        </p:nvSpPr>
        <p:spPr/>
        <p:txBody>
          <a:bodyPr/>
          <a:lstStyle/>
          <a:p>
            <a:r>
              <a:rPr lang="en-GB" dirty="0" smtClean="0"/>
              <a:t>Becoming </a:t>
            </a:r>
            <a:r>
              <a:rPr lang="en-GB" dirty="0"/>
              <a:t>S</a:t>
            </a:r>
            <a:r>
              <a:rPr lang="en-GB" dirty="0" smtClean="0"/>
              <a:t>econdary </a:t>
            </a:r>
            <a:r>
              <a:rPr lang="en-GB" dirty="0"/>
              <a:t>R</a:t>
            </a:r>
            <a:r>
              <a:rPr lang="en-GB" dirty="0" smtClean="0"/>
              <a:t>eady</a:t>
            </a:r>
          </a:p>
          <a:p>
            <a:r>
              <a:rPr lang="en-GB" dirty="0" smtClean="0"/>
              <a:t>Helping you guide your child through the secondary transition process</a:t>
            </a:r>
          </a:p>
          <a:p>
            <a:endParaRPr lang="en-GB" dirty="0"/>
          </a:p>
          <a:p>
            <a:endParaRPr lang="en-GB"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3374" y="371061"/>
            <a:ext cx="2398643" cy="2279374"/>
          </a:xfrm>
          <a:prstGeom prst="rect">
            <a:avLst/>
          </a:prstGeom>
          <a:noFill/>
          <a:ln>
            <a:noFill/>
          </a:ln>
        </p:spPr>
      </p:pic>
    </p:spTree>
    <p:extLst>
      <p:ext uri="{BB962C8B-B14F-4D97-AF65-F5344CB8AC3E}">
        <p14:creationId xmlns:p14="http://schemas.microsoft.com/office/powerpoint/2010/main" val="2734726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7011" y="5334497"/>
            <a:ext cx="1454150" cy="1454150"/>
          </a:xfrm>
          <a:prstGeom prst="rect">
            <a:avLst/>
          </a:prstGeom>
          <a:noFill/>
          <a:ln>
            <a:noFill/>
          </a:ln>
        </p:spPr>
      </p:pic>
      <p:pic>
        <p:nvPicPr>
          <p:cNvPr id="3" name="Picture 2"/>
          <p:cNvPicPr>
            <a:picLocks noChangeAspect="1"/>
          </p:cNvPicPr>
          <p:nvPr/>
        </p:nvPicPr>
        <p:blipFill rotWithShape="1">
          <a:blip r:embed="rId3"/>
          <a:srcRect l="5850" t="16218" r="6775" b="6281"/>
          <a:stretch/>
        </p:blipFill>
        <p:spPr>
          <a:xfrm>
            <a:off x="100584" y="46782"/>
            <a:ext cx="8476488" cy="6014790"/>
          </a:xfrm>
          <a:prstGeom prst="rect">
            <a:avLst/>
          </a:prstGeom>
        </p:spPr>
      </p:pic>
    </p:spTree>
    <p:extLst>
      <p:ext uri="{BB962C8B-B14F-4D97-AF65-F5344CB8AC3E}">
        <p14:creationId xmlns:p14="http://schemas.microsoft.com/office/powerpoint/2010/main" val="2870092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FCDD-A5DD-484F-A740-CAD8FEE3BEDC}"/>
              </a:ext>
            </a:extLst>
          </p:cNvPr>
          <p:cNvSpPr>
            <a:spLocks noGrp="1"/>
          </p:cNvSpPr>
          <p:nvPr>
            <p:ph type="ctrTitle"/>
          </p:nvPr>
        </p:nvSpPr>
        <p:spPr>
          <a:xfrm>
            <a:off x="681107" y="1175910"/>
            <a:ext cx="8172450" cy="2032130"/>
          </a:xfrm>
        </p:spPr>
        <p:txBody>
          <a:bodyPr>
            <a:normAutofit fontScale="90000"/>
          </a:bodyPr>
          <a:lstStyle/>
          <a:p>
            <a:pPr algn="ctr"/>
            <a:r>
              <a:rPr lang="en-GB" sz="3250" dirty="0"/>
              <a:t/>
            </a:r>
            <a:br>
              <a:rPr lang="en-GB" sz="3250" dirty="0"/>
            </a:br>
            <a:r>
              <a:rPr lang="en-GB" sz="3250" dirty="0"/>
              <a:t/>
            </a:r>
            <a:br>
              <a:rPr lang="en-GB" sz="3250" dirty="0"/>
            </a:br>
            <a:r>
              <a:rPr lang="en-GB" sz="3250" dirty="0"/>
              <a:t/>
            </a:r>
            <a:br>
              <a:rPr lang="en-GB" sz="3250" dirty="0"/>
            </a:br>
            <a:r>
              <a:rPr lang="en-GB" sz="3250" dirty="0"/>
              <a:t/>
            </a:r>
            <a:br>
              <a:rPr lang="en-GB" sz="3250" dirty="0"/>
            </a:br>
            <a:r>
              <a:rPr lang="en-GB" sz="3250" dirty="0"/>
              <a:t/>
            </a:r>
            <a:br>
              <a:rPr lang="en-GB" sz="3250" dirty="0"/>
            </a:br>
            <a:r>
              <a:rPr lang="en-GB" sz="3250" dirty="0"/>
              <a:t/>
            </a:r>
            <a:br>
              <a:rPr lang="en-GB" sz="3250" dirty="0"/>
            </a:br>
            <a:r>
              <a:rPr lang="en-GB" sz="4400" dirty="0"/>
              <a:t>Key skills for education … and life</a:t>
            </a:r>
            <a:br>
              <a:rPr lang="en-GB" sz="4400" dirty="0"/>
            </a:br>
            <a:r>
              <a:rPr lang="en-GB" sz="4400" dirty="0"/>
              <a:t/>
            </a:r>
            <a:br>
              <a:rPr lang="en-GB" sz="4400" dirty="0"/>
            </a:br>
            <a:r>
              <a:rPr lang="en-GB" sz="4400" dirty="0" smtClean="0">
                <a:solidFill>
                  <a:srgbClr val="0070C0"/>
                </a:solidFill>
              </a:rPr>
              <a:t>Responsible decision making</a:t>
            </a:r>
            <a:r>
              <a:rPr lang="en-GB" sz="3250" dirty="0"/>
              <a:t/>
            </a:r>
            <a:br>
              <a:rPr lang="en-GB" sz="3250" dirty="0"/>
            </a:br>
            <a:r>
              <a:rPr lang="en-GB" sz="3250" dirty="0"/>
              <a:t/>
            </a:r>
            <a:br>
              <a:rPr lang="en-GB" sz="3250" dirty="0"/>
            </a:br>
            <a:endParaRPr lang="en-GB" sz="3250" dirty="0"/>
          </a:p>
        </p:txBody>
      </p:sp>
      <p:pic>
        <p:nvPicPr>
          <p:cNvPr id="5" name="Picture 4"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343" y="2490072"/>
            <a:ext cx="5929648" cy="3088358"/>
          </a:xfrm>
          <a:prstGeom prst="rect">
            <a:avLst/>
          </a:prstGeom>
        </p:spPr>
      </p:pic>
    </p:spTree>
    <p:extLst>
      <p:ext uri="{BB962C8B-B14F-4D97-AF65-F5344CB8AC3E}">
        <p14:creationId xmlns:p14="http://schemas.microsoft.com/office/powerpoint/2010/main" val="1611919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7124" y="103868"/>
            <a:ext cx="1879282" cy="1325563"/>
          </a:xfrm>
        </p:spPr>
        <p:txBody>
          <a:bodyPr/>
          <a:lstStyle/>
          <a:p>
            <a:r>
              <a:rPr lang="en-GB" dirty="0" smtClean="0"/>
              <a:t>Sleep</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5681792"/>
              </p:ext>
            </p:extLst>
          </p:nvPr>
        </p:nvGraphicFramePr>
        <p:xfrm>
          <a:off x="550408" y="998358"/>
          <a:ext cx="4126095" cy="4757261"/>
        </p:xfrm>
        <a:graphic>
          <a:graphicData uri="http://schemas.openxmlformats.org/drawingml/2006/table">
            <a:tbl>
              <a:tblPr firstRow="1" firstCol="1" bandRow="1">
                <a:tableStyleId>{5C22544A-7EE6-4342-B048-85BDC9FD1C3A}</a:tableStyleId>
              </a:tblPr>
              <a:tblGrid>
                <a:gridCol w="1361436">
                  <a:extLst>
                    <a:ext uri="{9D8B030D-6E8A-4147-A177-3AD203B41FA5}">
                      <a16:colId xmlns:a16="http://schemas.microsoft.com/office/drawing/2014/main" val="1002911638"/>
                    </a:ext>
                  </a:extLst>
                </a:gridCol>
                <a:gridCol w="2764659">
                  <a:extLst>
                    <a:ext uri="{9D8B030D-6E8A-4147-A177-3AD203B41FA5}">
                      <a16:colId xmlns:a16="http://schemas.microsoft.com/office/drawing/2014/main" val="2999976063"/>
                    </a:ext>
                  </a:extLst>
                </a:gridCol>
              </a:tblGrid>
              <a:tr h="853968">
                <a:tc gridSpan="2">
                  <a:txBody>
                    <a:bodyPr/>
                    <a:lstStyle/>
                    <a:p>
                      <a:pPr>
                        <a:spcAft>
                          <a:spcPts val="0"/>
                        </a:spcAft>
                      </a:pPr>
                      <a:r>
                        <a:rPr lang="en-GB" sz="2000" dirty="0">
                          <a:effectLst/>
                        </a:rPr>
                        <a:t>Approximate hours of sleep needed by children of different ages, as recommended by the Millpond Children's Sleep Clinic.</a:t>
                      </a: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GB"/>
                    </a:p>
                  </a:txBody>
                  <a:tcPr/>
                </a:tc>
                <a:extLst>
                  <a:ext uri="{0D108BD9-81ED-4DB2-BD59-A6C34878D82A}">
                    <a16:rowId xmlns:a16="http://schemas.microsoft.com/office/drawing/2014/main" val="884994782"/>
                  </a:ext>
                </a:extLst>
              </a:tr>
              <a:tr h="426985">
                <a:tc>
                  <a:txBody>
                    <a:bodyPr/>
                    <a:lstStyle/>
                    <a:p>
                      <a:pPr>
                        <a:spcAft>
                          <a:spcPts val="0"/>
                        </a:spcAft>
                      </a:pPr>
                      <a:r>
                        <a:rPr lang="en-GB" sz="2000" dirty="0">
                          <a:effectLst/>
                        </a:rPr>
                        <a:t>Age</a:t>
                      </a: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000" dirty="0">
                          <a:effectLst/>
                        </a:rPr>
                        <a:t>Amount</a:t>
                      </a: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855492462"/>
                  </a:ext>
                </a:extLst>
              </a:tr>
              <a:tr h="426985">
                <a:tc>
                  <a:txBody>
                    <a:bodyPr/>
                    <a:lstStyle/>
                    <a:p>
                      <a:pPr>
                        <a:spcAft>
                          <a:spcPts val="0"/>
                        </a:spcAft>
                      </a:pPr>
                      <a:r>
                        <a:rPr lang="en-GB" sz="2000" dirty="0">
                          <a:effectLst/>
                        </a:rPr>
                        <a:t>9 years</a:t>
                      </a: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000" dirty="0">
                          <a:effectLst/>
                        </a:rPr>
                        <a:t>10 hours</a:t>
                      </a: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908325682"/>
                  </a:ext>
                </a:extLst>
              </a:tr>
              <a:tr h="426985">
                <a:tc>
                  <a:txBody>
                    <a:bodyPr/>
                    <a:lstStyle/>
                    <a:p>
                      <a:pPr>
                        <a:spcAft>
                          <a:spcPts val="0"/>
                        </a:spcAft>
                      </a:pPr>
                      <a:r>
                        <a:rPr lang="en-GB" sz="2000" dirty="0">
                          <a:effectLst/>
                        </a:rPr>
                        <a:t>10 years</a:t>
                      </a: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000" dirty="0">
                          <a:effectLst/>
                        </a:rPr>
                        <a:t>9 hours 45 minutes</a:t>
                      </a: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916620788"/>
                  </a:ext>
                </a:extLst>
              </a:tr>
              <a:tr h="426985">
                <a:tc>
                  <a:txBody>
                    <a:bodyPr/>
                    <a:lstStyle/>
                    <a:p>
                      <a:pPr>
                        <a:spcAft>
                          <a:spcPts val="0"/>
                        </a:spcAft>
                      </a:pPr>
                      <a:r>
                        <a:rPr lang="en-GB" sz="2000" dirty="0">
                          <a:effectLst/>
                        </a:rPr>
                        <a:t>11 years</a:t>
                      </a: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000" dirty="0">
                          <a:effectLst/>
                        </a:rPr>
                        <a:t>9 hours 30 minutes</a:t>
                      </a: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377274554"/>
                  </a:ext>
                </a:extLst>
              </a:tr>
              <a:tr h="426985">
                <a:tc>
                  <a:txBody>
                    <a:bodyPr/>
                    <a:lstStyle/>
                    <a:p>
                      <a:pPr>
                        <a:spcAft>
                          <a:spcPts val="0"/>
                        </a:spcAft>
                      </a:pPr>
                      <a:r>
                        <a:rPr lang="en-GB" sz="2000" dirty="0">
                          <a:effectLst/>
                        </a:rPr>
                        <a:t>12 years</a:t>
                      </a: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000" dirty="0">
                          <a:effectLst/>
                        </a:rPr>
                        <a:t>9 hours 15 minutes</a:t>
                      </a: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381840420"/>
                  </a:ext>
                </a:extLst>
              </a:tr>
              <a:tr h="426985">
                <a:tc>
                  <a:txBody>
                    <a:bodyPr/>
                    <a:lstStyle/>
                    <a:p>
                      <a:pPr>
                        <a:spcAft>
                          <a:spcPts val="0"/>
                        </a:spcAft>
                      </a:pPr>
                      <a:r>
                        <a:rPr lang="en-GB" sz="2000" dirty="0">
                          <a:effectLst/>
                        </a:rPr>
                        <a:t>13 years</a:t>
                      </a: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000" dirty="0">
                          <a:effectLst/>
                        </a:rPr>
                        <a:t>9 hours 15 minutes</a:t>
                      </a: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675387988"/>
                  </a:ext>
                </a:extLst>
              </a:tr>
              <a:tr h="549166">
                <a:tc>
                  <a:txBody>
                    <a:bodyPr/>
                    <a:lstStyle/>
                    <a:p>
                      <a:pPr>
                        <a:spcAft>
                          <a:spcPts val="0"/>
                        </a:spcAft>
                      </a:pPr>
                      <a:r>
                        <a:rPr lang="en-GB" sz="2000" dirty="0">
                          <a:effectLst/>
                        </a:rPr>
                        <a:t>14 years</a:t>
                      </a: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000" dirty="0">
                          <a:effectLst/>
                        </a:rPr>
                        <a:t>9 hours</a:t>
                      </a: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550109489"/>
                  </a:ext>
                </a:extLst>
              </a:tr>
              <a:tr h="426985">
                <a:tc>
                  <a:txBody>
                    <a:bodyPr/>
                    <a:lstStyle/>
                    <a:p>
                      <a:pPr>
                        <a:spcAft>
                          <a:spcPts val="0"/>
                        </a:spcAft>
                      </a:pPr>
                      <a:r>
                        <a:rPr lang="en-GB" sz="2000" dirty="0">
                          <a:effectLst/>
                        </a:rPr>
                        <a:t>15 years</a:t>
                      </a: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spcAft>
                          <a:spcPts val="0"/>
                        </a:spcAft>
                      </a:pPr>
                      <a:r>
                        <a:rPr lang="en-GB" sz="2000" dirty="0">
                          <a:effectLst/>
                        </a:rPr>
                        <a:t>9 hours</a:t>
                      </a:r>
                      <a:endPar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218002782"/>
                  </a:ext>
                </a:extLst>
              </a:tr>
            </a:tbl>
          </a:graphicData>
        </a:graphic>
      </p:graphicFrame>
      <p:sp>
        <p:nvSpPr>
          <p:cNvPr id="5" name="Rectangle 1"/>
          <p:cNvSpPr>
            <a:spLocks noChangeArrowheads="1"/>
          </p:cNvSpPr>
          <p:nvPr/>
        </p:nvSpPr>
        <p:spPr bwMode="auto">
          <a:xfrm>
            <a:off x="5007896" y="3881864"/>
            <a:ext cx="468779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Recommended sleep times from the NHS website: </a:t>
            </a:r>
            <a:r>
              <a:rPr kumimoji="0" lang="en-GB" altLang="en-US" sz="20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rPr>
              <a:t>https://www.nhs.uk/Livewell/Childrenssleep/Pages/howmuchsleep.aspx</a:t>
            </a:r>
            <a:endParaRPr kumimoji="0" lang="en-GB" alt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3"/>
          <a:stretch>
            <a:fillRect/>
          </a:stretch>
        </p:blipFill>
        <p:spPr>
          <a:xfrm>
            <a:off x="5515044" y="998358"/>
            <a:ext cx="3673502" cy="2057161"/>
          </a:xfrm>
          <a:prstGeom prst="rect">
            <a:avLst/>
          </a:prstGeom>
        </p:spPr>
      </p:pic>
      <p:pic>
        <p:nvPicPr>
          <p:cNvPr id="7" name="Picture 6" descr="https://pbs.twimg.com/profile_images/705362437604777984/P2cq2Qfu.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4060510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Poor sleep in teenagers can lead to…</a:t>
            </a:r>
            <a:endParaRPr lang="en-GB" dirty="0"/>
          </a:p>
        </p:txBody>
      </p:sp>
      <p:sp>
        <p:nvSpPr>
          <p:cNvPr id="3" name="Content Placeholder 2"/>
          <p:cNvSpPr>
            <a:spLocks noGrp="1"/>
          </p:cNvSpPr>
          <p:nvPr>
            <p:ph idx="1"/>
          </p:nvPr>
        </p:nvSpPr>
        <p:spPr/>
        <p:txBody>
          <a:bodyPr/>
          <a:lstStyle/>
          <a:p>
            <a:r>
              <a:rPr lang="en-GB" dirty="0" smtClean="0"/>
              <a:t>Poor ability to remain alert</a:t>
            </a:r>
          </a:p>
          <a:p>
            <a:r>
              <a:rPr lang="en-GB" dirty="0" smtClean="0"/>
              <a:t>Poor ability to sustain attention</a:t>
            </a:r>
          </a:p>
          <a:p>
            <a:r>
              <a:rPr lang="en-GB" dirty="0" smtClean="0"/>
              <a:t>Mood swings and emotional difficulties</a:t>
            </a:r>
          </a:p>
          <a:p>
            <a:r>
              <a:rPr lang="en-GB" dirty="0" smtClean="0"/>
              <a:t>Tension and anxiety – leading to stress</a:t>
            </a:r>
          </a:p>
          <a:p>
            <a:r>
              <a:rPr lang="en-GB" dirty="0" smtClean="0"/>
              <a:t>Becoming hostile and aggressive</a:t>
            </a:r>
          </a:p>
          <a:p>
            <a:r>
              <a:rPr lang="en-GB" dirty="0" smtClean="0"/>
              <a:t>Having poor emotional regulation</a:t>
            </a:r>
          </a:p>
          <a:p>
            <a:r>
              <a:rPr lang="en-GB" dirty="0" smtClean="0"/>
              <a:t>Being less able to regulate negative emotions</a:t>
            </a:r>
          </a:p>
          <a:p>
            <a:r>
              <a:rPr lang="en-GB" dirty="0" smtClean="0"/>
              <a:t>Affect school progress</a:t>
            </a:r>
          </a:p>
          <a:p>
            <a:r>
              <a:rPr lang="en-GB" dirty="0" smtClean="0"/>
              <a:t>Affect friendships</a:t>
            </a:r>
            <a:endParaRPr lang="en-GB"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4148777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an environment for sleep</a:t>
            </a:r>
            <a:endParaRPr lang="en-GB" dirty="0"/>
          </a:p>
        </p:txBody>
      </p:sp>
      <p:pic>
        <p:nvPicPr>
          <p:cNvPr id="4" name="Content Placeholder 3"/>
          <p:cNvPicPr>
            <a:picLocks noGrp="1" noChangeAspect="1"/>
          </p:cNvPicPr>
          <p:nvPr>
            <p:ph idx="1"/>
          </p:nvPr>
        </p:nvPicPr>
        <p:blipFill rotWithShape="1">
          <a:blip r:embed="rId2"/>
          <a:srcRect l="11549" t="9727" r="13411" b="7824"/>
          <a:stretch/>
        </p:blipFill>
        <p:spPr>
          <a:xfrm>
            <a:off x="681038" y="1394127"/>
            <a:ext cx="7744933" cy="4784251"/>
          </a:xfrm>
          <a:prstGeom prst="rect">
            <a:avLst/>
          </a:prstGeom>
        </p:spPr>
      </p:pic>
      <p:pic>
        <p:nvPicPr>
          <p:cNvPr id="5" name="Picture 4" descr="https://pbs.twimg.com/profile_images/705362437604777984/P2cq2Qfu.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2966791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FCDD-A5DD-484F-A740-CAD8FEE3BEDC}"/>
              </a:ext>
            </a:extLst>
          </p:cNvPr>
          <p:cNvSpPr>
            <a:spLocks noGrp="1"/>
          </p:cNvSpPr>
          <p:nvPr>
            <p:ph type="ctrTitle"/>
          </p:nvPr>
        </p:nvSpPr>
        <p:spPr>
          <a:xfrm>
            <a:off x="681107" y="666690"/>
            <a:ext cx="8172450" cy="2032130"/>
          </a:xfrm>
        </p:spPr>
        <p:txBody>
          <a:bodyPr>
            <a:normAutofit fontScale="90000"/>
          </a:bodyPr>
          <a:lstStyle/>
          <a:p>
            <a:pPr algn="ctr"/>
            <a:r>
              <a:rPr lang="en-GB" sz="3250" dirty="0"/>
              <a:t/>
            </a:r>
            <a:br>
              <a:rPr lang="en-GB" sz="3250" dirty="0"/>
            </a:br>
            <a:r>
              <a:rPr lang="en-GB" sz="3250" dirty="0"/>
              <a:t/>
            </a:r>
            <a:br>
              <a:rPr lang="en-GB" sz="3250" dirty="0"/>
            </a:br>
            <a:r>
              <a:rPr lang="en-GB" sz="3250" dirty="0"/>
              <a:t/>
            </a:r>
            <a:br>
              <a:rPr lang="en-GB" sz="3250" dirty="0"/>
            </a:br>
            <a:r>
              <a:rPr lang="en-GB" sz="3250" dirty="0"/>
              <a:t/>
            </a:r>
            <a:br>
              <a:rPr lang="en-GB" sz="3250" dirty="0"/>
            </a:br>
            <a:r>
              <a:rPr lang="en-GB" sz="3250" dirty="0"/>
              <a:t/>
            </a:r>
            <a:br>
              <a:rPr lang="en-GB" sz="3250" dirty="0"/>
            </a:br>
            <a:r>
              <a:rPr lang="en-GB" sz="3250" dirty="0"/>
              <a:t/>
            </a:r>
            <a:br>
              <a:rPr lang="en-GB" sz="3250" dirty="0"/>
            </a:br>
            <a:r>
              <a:rPr lang="en-GB" sz="4400" dirty="0"/>
              <a:t>Key skills for education … and life</a:t>
            </a:r>
            <a:br>
              <a:rPr lang="en-GB" sz="4400" dirty="0"/>
            </a:br>
            <a:r>
              <a:rPr lang="en-GB" sz="4400" dirty="0"/>
              <a:t/>
            </a:r>
            <a:br>
              <a:rPr lang="en-GB" sz="4400" dirty="0"/>
            </a:br>
            <a:r>
              <a:rPr lang="en-GB" sz="4400" dirty="0" smtClean="0">
                <a:solidFill>
                  <a:srgbClr val="FFC000"/>
                </a:solidFill>
              </a:rPr>
              <a:t>Social awareness</a:t>
            </a:r>
            <a:r>
              <a:rPr lang="en-GB" sz="3250" dirty="0"/>
              <a:t/>
            </a:r>
            <a:br>
              <a:rPr lang="en-GB" sz="3250" dirty="0"/>
            </a:br>
            <a:r>
              <a:rPr lang="en-GB" sz="3250" dirty="0"/>
              <a:t/>
            </a:r>
            <a:br>
              <a:rPr lang="en-GB" sz="3250" dirty="0"/>
            </a:br>
            <a:endParaRPr lang="en-GB" sz="3250" dirty="0"/>
          </a:p>
        </p:txBody>
      </p:sp>
      <p:pic>
        <p:nvPicPr>
          <p:cNvPr id="5" name="Picture 4"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011" y="2105014"/>
            <a:ext cx="5821377" cy="4523695"/>
          </a:xfrm>
          <a:prstGeom prst="rect">
            <a:avLst/>
          </a:prstGeom>
        </p:spPr>
      </p:pic>
    </p:spTree>
    <p:extLst>
      <p:ext uri="{BB962C8B-B14F-4D97-AF65-F5344CB8AC3E}">
        <p14:creationId xmlns:p14="http://schemas.microsoft.com/office/powerpoint/2010/main" val="2758334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Screen time</a:t>
            </a:r>
            <a:endParaRPr lang="en-GB" dirty="0"/>
          </a:p>
        </p:txBody>
      </p:sp>
      <p:pic>
        <p:nvPicPr>
          <p:cNvPr id="5" name="Content Placeholder 4"/>
          <p:cNvPicPr>
            <a:picLocks noGrp="1" noChangeAspect="1"/>
          </p:cNvPicPr>
          <p:nvPr>
            <p:ph idx="1"/>
          </p:nvPr>
        </p:nvPicPr>
        <p:blipFill>
          <a:blip r:embed="rId2"/>
          <a:stretch>
            <a:fillRect/>
          </a:stretch>
        </p:blipFill>
        <p:spPr>
          <a:xfrm>
            <a:off x="832566" y="1526940"/>
            <a:ext cx="2857500" cy="1600200"/>
          </a:xfrm>
          <a:prstGeom prst="rect">
            <a:avLst/>
          </a:prstGeom>
        </p:spPr>
      </p:pic>
      <p:pic>
        <p:nvPicPr>
          <p:cNvPr id="4" name="Picture 3" descr="https://pbs.twimg.com/profile_images/705362437604777984/P2cq2Qfu.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pic>
        <p:nvPicPr>
          <p:cNvPr id="17" name="Picture 16"/>
          <p:cNvPicPr>
            <a:picLocks noChangeAspect="1"/>
          </p:cNvPicPr>
          <p:nvPr/>
        </p:nvPicPr>
        <p:blipFill>
          <a:blip r:embed="rId4"/>
          <a:stretch>
            <a:fillRect/>
          </a:stretch>
        </p:blipFill>
        <p:spPr>
          <a:xfrm>
            <a:off x="4029075" y="1526940"/>
            <a:ext cx="1847850" cy="2476500"/>
          </a:xfrm>
          <a:prstGeom prst="rect">
            <a:avLst/>
          </a:prstGeom>
        </p:spPr>
      </p:pic>
      <p:pic>
        <p:nvPicPr>
          <p:cNvPr id="20" name="Picture 19"/>
          <p:cNvPicPr/>
          <p:nvPr/>
        </p:nvPicPr>
        <p:blipFill rotWithShape="1">
          <a:blip r:embed="rId5"/>
          <a:srcRect l="29805" t="10861" r="23496" b="21159"/>
          <a:stretch/>
        </p:blipFill>
        <p:spPr bwMode="auto">
          <a:xfrm>
            <a:off x="6215934" y="1241873"/>
            <a:ext cx="3009029" cy="2634667"/>
          </a:xfrm>
          <a:prstGeom prst="rect">
            <a:avLst/>
          </a:prstGeom>
          <a:ln>
            <a:noFill/>
          </a:ln>
          <a:extLst>
            <a:ext uri="{53640926-AAD7-44D8-BBD7-CCE9431645EC}">
              <a14:shadowObscured xmlns:a14="http://schemas.microsoft.com/office/drawing/2010/main"/>
            </a:ext>
          </a:extLst>
        </p:spPr>
      </p:pic>
      <p:pic>
        <p:nvPicPr>
          <p:cNvPr id="21" name="Picture 20"/>
          <p:cNvPicPr>
            <a:picLocks noChangeAspect="1"/>
          </p:cNvPicPr>
          <p:nvPr/>
        </p:nvPicPr>
        <p:blipFill rotWithShape="1">
          <a:blip r:embed="rId6"/>
          <a:srcRect b="12872"/>
          <a:stretch/>
        </p:blipFill>
        <p:spPr>
          <a:xfrm>
            <a:off x="1874815" y="4102057"/>
            <a:ext cx="4989624" cy="2285864"/>
          </a:xfrm>
          <a:prstGeom prst="rect">
            <a:avLst/>
          </a:prstGeom>
        </p:spPr>
      </p:pic>
    </p:spTree>
    <p:extLst>
      <p:ext uri="{BB962C8B-B14F-4D97-AF65-F5344CB8AC3E}">
        <p14:creationId xmlns:p14="http://schemas.microsoft.com/office/powerpoint/2010/main" val="1865815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screen times becomes an issue….</a:t>
            </a:r>
            <a:endParaRPr lang="en-GB" dirty="0"/>
          </a:p>
        </p:txBody>
      </p:sp>
      <p:pic>
        <p:nvPicPr>
          <p:cNvPr id="5" name="Content Placeholder 4"/>
          <p:cNvPicPr>
            <a:picLocks noGrp="1" noChangeAspect="1"/>
          </p:cNvPicPr>
          <p:nvPr>
            <p:ph idx="1"/>
          </p:nvPr>
        </p:nvPicPr>
        <p:blipFill>
          <a:blip r:embed="rId2"/>
          <a:stretch>
            <a:fillRect/>
          </a:stretch>
        </p:blipFill>
        <p:spPr>
          <a:xfrm>
            <a:off x="244113" y="1667883"/>
            <a:ext cx="2638425" cy="1733550"/>
          </a:xfrm>
          <a:prstGeom prst="rect">
            <a:avLst/>
          </a:prstGeom>
        </p:spPr>
      </p:pic>
      <p:pic>
        <p:nvPicPr>
          <p:cNvPr id="4" name="Picture 3" descr="https://pbs.twimg.com/profile_images/705362437604777984/P2cq2Qfu.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pic>
        <p:nvPicPr>
          <p:cNvPr id="6" name="Picture 5"/>
          <p:cNvPicPr>
            <a:picLocks noChangeAspect="1"/>
          </p:cNvPicPr>
          <p:nvPr/>
        </p:nvPicPr>
        <p:blipFill>
          <a:blip r:embed="rId4"/>
          <a:stretch>
            <a:fillRect/>
          </a:stretch>
        </p:blipFill>
        <p:spPr>
          <a:xfrm>
            <a:off x="3319463" y="1232347"/>
            <a:ext cx="2171700" cy="2105025"/>
          </a:xfrm>
          <a:prstGeom prst="rect">
            <a:avLst/>
          </a:prstGeom>
        </p:spPr>
      </p:pic>
      <p:sp>
        <p:nvSpPr>
          <p:cNvPr id="7" name="AutoShape 2" descr="Image result for heated discussion clip art">
            <a:hlinkClick r:id="rId5"/>
          </p:cNvPr>
          <p:cNvSpPr>
            <a:spLocks noChangeAspect="1" noChangeArrowheads="1"/>
          </p:cNvSpPr>
          <p:nvPr/>
        </p:nvSpPr>
        <p:spPr bwMode="auto">
          <a:xfrm>
            <a:off x="836859" y="3895012"/>
            <a:ext cx="3390900" cy="2714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8" name="Picture 7"/>
          <p:cNvPicPr>
            <a:picLocks noChangeAspect="1"/>
          </p:cNvPicPr>
          <p:nvPr/>
        </p:nvPicPr>
        <p:blipFill>
          <a:blip r:embed="rId6"/>
          <a:stretch>
            <a:fillRect/>
          </a:stretch>
        </p:blipFill>
        <p:spPr>
          <a:xfrm>
            <a:off x="5928088" y="1446122"/>
            <a:ext cx="2390775" cy="1914525"/>
          </a:xfrm>
          <a:prstGeom prst="rect">
            <a:avLst/>
          </a:prstGeom>
        </p:spPr>
      </p:pic>
      <p:pic>
        <p:nvPicPr>
          <p:cNvPr id="9" name="Picture 8"/>
          <p:cNvPicPr>
            <a:picLocks noChangeAspect="1"/>
          </p:cNvPicPr>
          <p:nvPr/>
        </p:nvPicPr>
        <p:blipFill>
          <a:blip r:embed="rId7"/>
          <a:stretch>
            <a:fillRect/>
          </a:stretch>
        </p:blipFill>
        <p:spPr>
          <a:xfrm>
            <a:off x="326522" y="3895012"/>
            <a:ext cx="2133600" cy="2143125"/>
          </a:xfrm>
          <a:prstGeom prst="rect">
            <a:avLst/>
          </a:prstGeom>
        </p:spPr>
      </p:pic>
      <p:pic>
        <p:nvPicPr>
          <p:cNvPr id="10" name="Picture 9"/>
          <p:cNvPicPr>
            <a:picLocks noChangeAspect="1"/>
          </p:cNvPicPr>
          <p:nvPr/>
        </p:nvPicPr>
        <p:blipFill>
          <a:blip r:embed="rId8"/>
          <a:stretch>
            <a:fillRect/>
          </a:stretch>
        </p:blipFill>
        <p:spPr>
          <a:xfrm>
            <a:off x="2794996" y="3836253"/>
            <a:ext cx="2143125" cy="2143125"/>
          </a:xfrm>
          <a:prstGeom prst="rect">
            <a:avLst/>
          </a:prstGeom>
        </p:spPr>
      </p:pic>
      <p:pic>
        <p:nvPicPr>
          <p:cNvPr id="11" name="Picture 10"/>
          <p:cNvPicPr>
            <a:picLocks noChangeAspect="1"/>
          </p:cNvPicPr>
          <p:nvPr/>
        </p:nvPicPr>
        <p:blipFill>
          <a:blip r:embed="rId9"/>
          <a:stretch>
            <a:fillRect/>
          </a:stretch>
        </p:blipFill>
        <p:spPr>
          <a:xfrm>
            <a:off x="5287282" y="3792945"/>
            <a:ext cx="2143125" cy="2143125"/>
          </a:xfrm>
          <a:prstGeom prst="rect">
            <a:avLst/>
          </a:prstGeom>
        </p:spPr>
      </p:pic>
      <p:pic>
        <p:nvPicPr>
          <p:cNvPr id="12" name="Picture 11"/>
          <p:cNvPicPr>
            <a:picLocks noChangeAspect="1"/>
          </p:cNvPicPr>
          <p:nvPr/>
        </p:nvPicPr>
        <p:blipFill rotWithShape="1">
          <a:blip r:embed="rId10"/>
          <a:srcRect b="17630"/>
          <a:stretch/>
        </p:blipFill>
        <p:spPr>
          <a:xfrm>
            <a:off x="7430407" y="3644637"/>
            <a:ext cx="2286000" cy="1529922"/>
          </a:xfrm>
          <a:prstGeom prst="rect">
            <a:avLst/>
          </a:prstGeom>
        </p:spPr>
      </p:pic>
    </p:spTree>
    <p:extLst>
      <p:ext uri="{BB962C8B-B14F-4D97-AF65-F5344CB8AC3E}">
        <p14:creationId xmlns:p14="http://schemas.microsoft.com/office/powerpoint/2010/main" val="1221991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FCDD-A5DD-484F-A740-CAD8FEE3BEDC}"/>
              </a:ext>
            </a:extLst>
          </p:cNvPr>
          <p:cNvSpPr>
            <a:spLocks noGrp="1"/>
          </p:cNvSpPr>
          <p:nvPr>
            <p:ph type="ctrTitle"/>
          </p:nvPr>
        </p:nvSpPr>
        <p:spPr>
          <a:xfrm>
            <a:off x="592828" y="1931471"/>
            <a:ext cx="8172450" cy="2032130"/>
          </a:xfrm>
        </p:spPr>
        <p:txBody>
          <a:bodyPr>
            <a:normAutofit fontScale="90000"/>
          </a:bodyPr>
          <a:lstStyle/>
          <a:p>
            <a:pPr algn="ctr"/>
            <a:r>
              <a:rPr lang="en-GB" sz="3250" dirty="0"/>
              <a:t/>
            </a:r>
            <a:br>
              <a:rPr lang="en-GB" sz="3250" dirty="0"/>
            </a:br>
            <a:r>
              <a:rPr lang="en-GB" sz="3250" dirty="0"/>
              <a:t/>
            </a:r>
            <a:br>
              <a:rPr lang="en-GB" sz="3250" dirty="0"/>
            </a:br>
            <a:r>
              <a:rPr lang="en-GB" sz="3250" dirty="0"/>
              <a:t/>
            </a:r>
            <a:br>
              <a:rPr lang="en-GB" sz="3250" dirty="0"/>
            </a:br>
            <a:r>
              <a:rPr lang="en-GB" sz="3250" dirty="0"/>
              <a:t/>
            </a:r>
            <a:br>
              <a:rPr lang="en-GB" sz="3250" dirty="0"/>
            </a:br>
            <a:r>
              <a:rPr lang="en-GB" sz="3250" dirty="0"/>
              <a:t/>
            </a:r>
            <a:br>
              <a:rPr lang="en-GB" sz="3250" dirty="0"/>
            </a:br>
            <a:r>
              <a:rPr lang="en-GB" sz="3250" dirty="0"/>
              <a:t/>
            </a:r>
            <a:br>
              <a:rPr lang="en-GB" sz="3250" dirty="0"/>
            </a:br>
            <a:r>
              <a:rPr lang="en-GB" sz="4400" dirty="0"/>
              <a:t>Key skills for education … and life</a:t>
            </a:r>
            <a:br>
              <a:rPr lang="en-GB" sz="4400" dirty="0"/>
            </a:br>
            <a:r>
              <a:rPr lang="en-GB" sz="4400" dirty="0"/>
              <a:t/>
            </a:r>
            <a:br>
              <a:rPr lang="en-GB" sz="4400" dirty="0"/>
            </a:br>
            <a:r>
              <a:rPr lang="en-GB" sz="4400" dirty="0">
                <a:solidFill>
                  <a:srgbClr val="FFC000"/>
                </a:solidFill>
              </a:rPr>
              <a:t>Self awareness and self management</a:t>
            </a:r>
            <a:r>
              <a:rPr lang="en-GB" sz="3250" dirty="0"/>
              <a:t/>
            </a:r>
            <a:br>
              <a:rPr lang="en-GB" sz="3250" dirty="0"/>
            </a:br>
            <a:r>
              <a:rPr lang="en-GB" sz="3250" dirty="0"/>
              <a:t/>
            </a:r>
            <a:br>
              <a:rPr lang="en-GB" sz="3250" dirty="0"/>
            </a:br>
            <a:endParaRPr lang="en-GB" sz="3250" dirty="0"/>
          </a:p>
        </p:txBody>
      </p:sp>
      <p:pic>
        <p:nvPicPr>
          <p:cNvPr id="1026" name="Picture 1" descr="C:\Users\Emily\AppData\Local\Temp\WLMDSS.tmp\WLM790E.tmp\symbol.png">
            <a:extLst>
              <a:ext uri="{FF2B5EF4-FFF2-40B4-BE49-F238E27FC236}">
                <a16:creationId xmlns:a16="http://schemas.microsoft.com/office/drawing/2014/main" id="{FCE6413F-1A8F-40BD-A7EF-5D5BDF751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28" y="5339232"/>
            <a:ext cx="812602" cy="79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E1818C1-F7D8-4435-AE4B-1DC952BE3A53}"/>
              </a:ext>
            </a:extLst>
          </p:cNvPr>
          <p:cNvSpPr txBox="1"/>
          <p:nvPr/>
        </p:nvSpPr>
        <p:spPr>
          <a:xfrm>
            <a:off x="1009160" y="5386150"/>
            <a:ext cx="3564828" cy="767711"/>
          </a:xfrm>
          <a:prstGeom prst="rect">
            <a:avLst/>
          </a:prstGeom>
          <a:noFill/>
        </p:spPr>
        <p:txBody>
          <a:bodyPr wrap="square" rtlCol="0">
            <a:spAutoFit/>
          </a:bodyPr>
          <a:lstStyle/>
          <a:p>
            <a:pPr hangingPunct="0"/>
            <a:r>
              <a:rPr lang="en-GB" sz="1463" b="1" dirty="0">
                <a:solidFill>
                  <a:schemeClr val="tx2">
                    <a:lumMod val="75000"/>
                  </a:schemeClr>
                </a:solidFill>
              </a:rPr>
              <a:t>Emily Vincent</a:t>
            </a:r>
            <a:endParaRPr lang="en-GB" sz="1463" dirty="0">
              <a:solidFill>
                <a:schemeClr val="tx2">
                  <a:lumMod val="75000"/>
                </a:schemeClr>
              </a:solidFill>
            </a:endParaRPr>
          </a:p>
          <a:p>
            <a:pPr hangingPunct="0"/>
            <a:r>
              <a:rPr lang="en-GB" sz="1463" dirty="0">
                <a:solidFill>
                  <a:schemeClr val="tx2">
                    <a:lumMod val="75000"/>
                  </a:schemeClr>
                </a:solidFill>
              </a:rPr>
              <a:t>Educational Psychologist</a:t>
            </a:r>
          </a:p>
          <a:p>
            <a:pPr hangingPunct="0"/>
            <a:r>
              <a:rPr lang="en-GB" sz="1463" b="1" u="sng" dirty="0">
                <a:solidFill>
                  <a:schemeClr val="accent3">
                    <a:lumMod val="60000"/>
                    <a:lumOff val="40000"/>
                  </a:schemeClr>
                </a:solidFill>
                <a:hlinkClick r:id="rId3"/>
              </a:rPr>
              <a:t>www.educationalpsychologist-glos.co.uk</a:t>
            </a:r>
            <a:endParaRPr lang="en-GB" sz="1463" dirty="0">
              <a:solidFill>
                <a:schemeClr val="accent3">
                  <a:lumMod val="60000"/>
                  <a:lumOff val="40000"/>
                </a:schemeClr>
              </a:solidFill>
            </a:endParaRPr>
          </a:p>
        </p:txBody>
      </p:sp>
      <p:pic>
        <p:nvPicPr>
          <p:cNvPr id="5" name="Picture 4" descr="https://pbs.twimg.com/profile_images/705362437604777984/P2cq2Qfu.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3287409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B8D9F-4D13-4B9C-A4CC-8313B5C51DEE}"/>
              </a:ext>
            </a:extLst>
          </p:cNvPr>
          <p:cNvSpPr>
            <a:spLocks noGrp="1"/>
          </p:cNvSpPr>
          <p:nvPr>
            <p:ph type="title"/>
          </p:nvPr>
        </p:nvSpPr>
        <p:spPr>
          <a:xfrm>
            <a:off x="295462" y="321971"/>
            <a:ext cx="4541563" cy="455369"/>
          </a:xfrm>
        </p:spPr>
        <p:txBody>
          <a:bodyPr>
            <a:normAutofit/>
          </a:bodyPr>
          <a:lstStyle/>
          <a:p>
            <a:r>
              <a:rPr lang="en-US" altLang="en-US" dirty="0"/>
              <a:t>Life can </a:t>
            </a:r>
            <a:r>
              <a:rPr lang="en-US" altLang="en-US" b="1" dirty="0"/>
              <a:t>throw</a:t>
            </a:r>
            <a:r>
              <a:rPr lang="en-US" altLang="en-US" dirty="0"/>
              <a:t> things at us..</a:t>
            </a:r>
            <a:endParaRPr lang="en-GB" dirty="0"/>
          </a:p>
        </p:txBody>
      </p:sp>
      <p:sp>
        <p:nvSpPr>
          <p:cNvPr id="4" name="Text Placeholder 3">
            <a:extLst>
              <a:ext uri="{FF2B5EF4-FFF2-40B4-BE49-F238E27FC236}">
                <a16:creationId xmlns:a16="http://schemas.microsoft.com/office/drawing/2014/main" id="{DB77F6B9-4B31-4838-9EA7-24B4A537C5C5}"/>
              </a:ext>
            </a:extLst>
          </p:cNvPr>
          <p:cNvSpPr>
            <a:spLocks noGrp="1"/>
          </p:cNvSpPr>
          <p:nvPr>
            <p:ph type="body" sz="half" idx="2"/>
          </p:nvPr>
        </p:nvSpPr>
        <p:spPr>
          <a:xfrm>
            <a:off x="173865" y="1339404"/>
            <a:ext cx="3893212" cy="464971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343098" indent="-310853">
              <a:buFont typeface="Arial" panose="020B0604020202020204" pitchFamily="34" charset="0"/>
              <a:buChar char="•"/>
            </a:pPr>
            <a:endParaRPr lang="en-US" altLang="en-US" sz="2275" b="1" dirty="0"/>
          </a:p>
          <a:p>
            <a:pPr marL="343098" indent="-310853">
              <a:buFont typeface="Arial" panose="020B0604020202020204" pitchFamily="34" charset="0"/>
              <a:buChar char="•"/>
            </a:pPr>
            <a:r>
              <a:rPr lang="en-US" altLang="en-US" sz="2275" b="1" dirty="0"/>
              <a:t>An F for a test</a:t>
            </a:r>
          </a:p>
          <a:p>
            <a:pPr marL="343098" indent="-310853">
              <a:buFont typeface="Arial" panose="020B0604020202020204" pitchFamily="34" charset="0"/>
              <a:buChar char="•"/>
            </a:pPr>
            <a:r>
              <a:rPr lang="en-GB" altLang="en-US" sz="2275" b="1" dirty="0"/>
              <a:t>Illnesses</a:t>
            </a:r>
          </a:p>
          <a:p>
            <a:pPr marL="343098" indent="-310853">
              <a:buFont typeface="Arial" panose="020B0604020202020204" pitchFamily="34" charset="0"/>
              <a:buChar char="•"/>
            </a:pPr>
            <a:r>
              <a:rPr lang="en-GB" altLang="en-US" sz="2275" b="1" dirty="0"/>
              <a:t>Accidents</a:t>
            </a:r>
          </a:p>
          <a:p>
            <a:pPr marL="343098" indent="-310853">
              <a:buFont typeface="Arial" panose="020B0604020202020204" pitchFamily="34" charset="0"/>
              <a:buChar char="•"/>
            </a:pPr>
            <a:r>
              <a:rPr lang="en-GB" altLang="en-US" sz="2275" b="1" dirty="0"/>
              <a:t>Falling out with others</a:t>
            </a:r>
            <a:endParaRPr lang="en-US" altLang="en-US" sz="2275" b="1" dirty="0"/>
          </a:p>
          <a:p>
            <a:pPr marL="343098" indent="-310853">
              <a:buFont typeface="Arial" panose="020B0604020202020204" pitchFamily="34" charset="0"/>
              <a:buChar char="•"/>
            </a:pPr>
            <a:r>
              <a:rPr lang="en-US" altLang="en-US" sz="2275" b="1" dirty="0"/>
              <a:t>Setbacks </a:t>
            </a:r>
          </a:p>
          <a:p>
            <a:pPr marL="343098" indent="-310853">
              <a:buFont typeface="Arial" panose="020B0604020202020204" pitchFamily="34" charset="0"/>
              <a:buChar char="•"/>
            </a:pPr>
            <a:r>
              <a:rPr lang="en-US" altLang="en-US" sz="2275" b="1" dirty="0"/>
              <a:t>Challenges</a:t>
            </a:r>
          </a:p>
          <a:p>
            <a:pPr marL="343098" indent="-310853">
              <a:buFont typeface="Arial" panose="020B0604020202020204" pitchFamily="34" charset="0"/>
              <a:buChar char="•"/>
            </a:pPr>
            <a:r>
              <a:rPr lang="en-US" altLang="en-US" sz="2275" b="1" dirty="0"/>
              <a:t>Change </a:t>
            </a:r>
          </a:p>
          <a:p>
            <a:endParaRPr lang="en-GB" dirty="0"/>
          </a:p>
        </p:txBody>
      </p:sp>
      <p:sp>
        <p:nvSpPr>
          <p:cNvPr id="7" name="TextBox 6">
            <a:extLst>
              <a:ext uri="{FF2B5EF4-FFF2-40B4-BE49-F238E27FC236}">
                <a16:creationId xmlns:a16="http://schemas.microsoft.com/office/drawing/2014/main" id="{CE6CA233-8174-4475-A69A-618F17D66579}"/>
              </a:ext>
            </a:extLst>
          </p:cNvPr>
          <p:cNvSpPr txBox="1"/>
          <p:nvPr/>
        </p:nvSpPr>
        <p:spPr>
          <a:xfrm flipH="1">
            <a:off x="4799878" y="1882528"/>
            <a:ext cx="37147" cy="317459"/>
          </a:xfrm>
          <a:prstGeom prst="rect">
            <a:avLst/>
          </a:prstGeom>
          <a:noFill/>
        </p:spPr>
        <p:txBody>
          <a:bodyPr wrap="square" rtlCol="0">
            <a:spAutoFit/>
          </a:bodyPr>
          <a:lstStyle/>
          <a:p>
            <a:endParaRPr lang="en-GB" sz="1463" dirty="0"/>
          </a:p>
        </p:txBody>
      </p:sp>
      <p:sp>
        <p:nvSpPr>
          <p:cNvPr id="8" name="AutoShape 4" descr="Image result for bullying">
            <a:extLst>
              <a:ext uri="{FF2B5EF4-FFF2-40B4-BE49-F238E27FC236}">
                <a16:creationId xmlns:a16="http://schemas.microsoft.com/office/drawing/2014/main" id="{CBBFF575-B686-412A-A88E-6CDBFB84DC35}"/>
              </a:ext>
            </a:extLst>
          </p:cNvPr>
          <p:cNvSpPr>
            <a:spLocks noChangeAspect="1" noChangeArrowheads="1"/>
          </p:cNvSpPr>
          <p:nvPr/>
        </p:nvSpPr>
        <p:spPr bwMode="auto">
          <a:xfrm>
            <a:off x="4829175" y="3305175"/>
            <a:ext cx="247650" cy="24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463" dirty="0"/>
          </a:p>
        </p:txBody>
      </p:sp>
      <p:pic>
        <p:nvPicPr>
          <p:cNvPr id="3078" name="Picture 6" descr="Image result for bullying">
            <a:extLst>
              <a:ext uri="{FF2B5EF4-FFF2-40B4-BE49-F238E27FC236}">
                <a16:creationId xmlns:a16="http://schemas.microsoft.com/office/drawing/2014/main" id="{06060131-6D4E-41E0-A0C7-90C887549E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582229" y="553792"/>
            <a:ext cx="2584357" cy="223182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failure">
            <a:extLst>
              <a:ext uri="{FF2B5EF4-FFF2-40B4-BE49-F238E27FC236}">
                <a16:creationId xmlns:a16="http://schemas.microsoft.com/office/drawing/2014/main" id="{D39D5B7A-4AE4-4CD2-B0A8-68C694E1F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876" y="4072379"/>
            <a:ext cx="2563633" cy="210395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set back">
            <a:extLst>
              <a:ext uri="{FF2B5EF4-FFF2-40B4-BE49-F238E27FC236}">
                <a16:creationId xmlns:a16="http://schemas.microsoft.com/office/drawing/2014/main" id="{04B8CBA6-D62E-4B1F-B62A-D72C5D3A03FE}"/>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t="15633" b="15633"/>
          <a:stretch>
            <a:fillRect/>
          </a:stretch>
        </p:blipFill>
        <p:spPr bwMode="auto">
          <a:xfrm>
            <a:off x="7166586" y="1596416"/>
            <a:ext cx="2633098" cy="2475963"/>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6" descr="Image result for poor result">
            <a:extLst>
              <a:ext uri="{FF2B5EF4-FFF2-40B4-BE49-F238E27FC236}">
                <a16:creationId xmlns:a16="http://schemas.microsoft.com/office/drawing/2014/main" id="{5698940A-555F-487D-9E18-AA531A4D8425}"/>
              </a:ext>
            </a:extLst>
          </p:cNvPr>
          <p:cNvSpPr>
            <a:spLocks noChangeAspect="1" noChangeArrowheads="1"/>
          </p:cNvSpPr>
          <p:nvPr/>
        </p:nvSpPr>
        <p:spPr bwMode="auto">
          <a:xfrm flipV="1">
            <a:off x="4953000" y="3676650"/>
            <a:ext cx="247650" cy="1678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463" dirty="0"/>
          </a:p>
        </p:txBody>
      </p:sp>
      <p:sp>
        <p:nvSpPr>
          <p:cNvPr id="15" name="AutoShape 18" descr="Image result for poor result">
            <a:extLst>
              <a:ext uri="{FF2B5EF4-FFF2-40B4-BE49-F238E27FC236}">
                <a16:creationId xmlns:a16="http://schemas.microsoft.com/office/drawing/2014/main" id="{EEB1D241-C067-49AC-BC7A-BE971B2B8F49}"/>
              </a:ext>
            </a:extLst>
          </p:cNvPr>
          <p:cNvSpPr>
            <a:spLocks noChangeAspect="1" noChangeArrowheads="1"/>
          </p:cNvSpPr>
          <p:nvPr/>
        </p:nvSpPr>
        <p:spPr bwMode="auto">
          <a:xfrm>
            <a:off x="9143390" y="5694584"/>
            <a:ext cx="75164" cy="1478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GB" sz="1463" dirty="0"/>
          </a:p>
        </p:txBody>
      </p:sp>
      <p:pic>
        <p:nvPicPr>
          <p:cNvPr id="3092" name="Picture 20" descr="Image result for poor result">
            <a:extLst>
              <a:ext uri="{FF2B5EF4-FFF2-40B4-BE49-F238E27FC236}">
                <a16:creationId xmlns:a16="http://schemas.microsoft.com/office/drawing/2014/main" id="{E8A8BFD2-DF83-48FB-BE52-8284374228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759" y="4767759"/>
            <a:ext cx="2163884" cy="16450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pbs.twimg.com/profile_images/705362437604777984/P2cq2Qfu.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32380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6575" y="739676"/>
            <a:ext cx="8543925" cy="1077020"/>
          </a:xfrm>
        </p:spPr>
        <p:txBody>
          <a:bodyPr/>
          <a:lstStyle/>
          <a:p>
            <a:r>
              <a:rPr lang="en-GB" b="1" dirty="0" smtClean="0"/>
              <a:t>How to be a parent in 2018…..</a:t>
            </a:r>
            <a:endParaRPr lang="en-GB" b="1" dirty="0"/>
          </a:p>
        </p:txBody>
      </p:sp>
      <p:sp>
        <p:nvSpPr>
          <p:cNvPr id="5" name="Content Placeholder 4"/>
          <p:cNvSpPr>
            <a:spLocks noGrp="1"/>
          </p:cNvSpPr>
          <p:nvPr>
            <p:ph idx="1"/>
          </p:nvPr>
        </p:nvSpPr>
        <p:spPr>
          <a:xfrm>
            <a:off x="536575" y="1547440"/>
            <a:ext cx="8543925" cy="3535462"/>
          </a:xfrm>
        </p:spPr>
        <p:txBody>
          <a:bodyPr/>
          <a:lstStyle/>
          <a:p>
            <a:r>
              <a:rPr lang="en-GB" dirty="0" smtClean="0"/>
              <a:t>Make sure your children’s academic, emotional, psychological, mental, spiritual, physical, nutritional and social needs are met while being careful not to over stimulate, under stimulate, improperly medicate, helicopter or neglect them in a screen free, processed foods free, GMO free, negative energy free, plastic free, body positive, social conscious, egalitarian but also authoritative, nurturing but fostering of independence, gentle but not overly permissive, pesticide free, two storey, multi lingual home, preferably in a cul-de-sac with a garden and 1.5 siblings, spaced at least two years apart for proper development, and also don’t forget the coconut oil</a:t>
            </a:r>
          </a:p>
        </p:txBody>
      </p:sp>
      <p:sp>
        <p:nvSpPr>
          <p:cNvPr id="6" name="Title 3"/>
          <p:cNvSpPr txBox="1">
            <a:spLocks/>
          </p:cNvSpPr>
          <p:nvPr/>
        </p:nvSpPr>
        <p:spPr>
          <a:xfrm>
            <a:off x="722313" y="4813647"/>
            <a:ext cx="8543925" cy="1077020"/>
          </a:xfrm>
          <a:prstGeom prst="rect">
            <a:avLst/>
          </a:prstGeom>
        </p:spPr>
        <p:txBody>
          <a:bodyPr vert="horz" lIns="74295" tIns="37148" rIns="74295" bIns="37148"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225" b="1" dirty="0"/>
              <a:t>How to be a parent in nearly </a:t>
            </a:r>
            <a:r>
              <a:rPr lang="en-GB" sz="4225" b="1" dirty="0" smtClean="0"/>
              <a:t>every other </a:t>
            </a:r>
            <a:r>
              <a:rPr lang="en-GB" sz="4225" b="1" dirty="0"/>
              <a:t>generation before ours…..</a:t>
            </a:r>
          </a:p>
          <a:p>
            <a:r>
              <a:rPr lang="en-GB" sz="2925" dirty="0"/>
              <a:t>Feed them sometimes</a:t>
            </a:r>
          </a:p>
        </p:txBody>
      </p:sp>
    </p:spTree>
    <p:extLst>
      <p:ext uri="{BB962C8B-B14F-4D97-AF65-F5344CB8AC3E}">
        <p14:creationId xmlns:p14="http://schemas.microsoft.com/office/powerpoint/2010/main" val="2945533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B7359-159C-4435-AD32-00DA3454A960}"/>
              </a:ext>
            </a:extLst>
          </p:cNvPr>
          <p:cNvSpPr>
            <a:spLocks noGrp="1"/>
          </p:cNvSpPr>
          <p:nvPr>
            <p:ph type="title"/>
          </p:nvPr>
        </p:nvSpPr>
        <p:spPr>
          <a:xfrm>
            <a:off x="681038" y="365126"/>
            <a:ext cx="8543925" cy="662781"/>
          </a:xfrm>
        </p:spPr>
        <p:txBody>
          <a:bodyPr>
            <a:normAutofit fontScale="90000"/>
          </a:bodyPr>
          <a:lstStyle/>
          <a:p>
            <a:r>
              <a:rPr lang="en-GB" dirty="0"/>
              <a:t>Resilience. What is resilience?</a:t>
            </a:r>
            <a:br>
              <a:rPr lang="en-GB" dirty="0"/>
            </a:br>
            <a:endParaRPr lang="en-GB" dirty="0"/>
          </a:p>
        </p:txBody>
      </p:sp>
      <p:sp>
        <p:nvSpPr>
          <p:cNvPr id="3" name="Content Placeholder 2">
            <a:extLst>
              <a:ext uri="{FF2B5EF4-FFF2-40B4-BE49-F238E27FC236}">
                <a16:creationId xmlns:a16="http://schemas.microsoft.com/office/drawing/2014/main" id="{C39DF4DC-C74B-4750-A9D4-0E3FBF178356}"/>
              </a:ext>
            </a:extLst>
          </p:cNvPr>
          <p:cNvSpPr>
            <a:spLocks noGrp="1"/>
          </p:cNvSpPr>
          <p:nvPr>
            <p:ph idx="1"/>
          </p:nvPr>
        </p:nvSpPr>
        <p:spPr>
          <a:xfrm>
            <a:off x="555939" y="1410789"/>
            <a:ext cx="8803214" cy="4719847"/>
          </a:xfrm>
        </p:spPr>
        <p:txBody>
          <a:bodyPr>
            <a:noAutofit/>
          </a:bodyPr>
          <a:lstStyle/>
          <a:p>
            <a:r>
              <a:rPr lang="en-GB" altLang="en-US" sz="2800" dirty="0" smtClean="0"/>
              <a:t>It </a:t>
            </a:r>
            <a:r>
              <a:rPr lang="en-GB" altLang="en-US" sz="2800" dirty="0"/>
              <a:t>refers to a person’s </a:t>
            </a:r>
            <a:r>
              <a:rPr lang="en-GB" altLang="en-US" sz="2800" b="1" dirty="0"/>
              <a:t>capacity to handle environmental difficulties</a:t>
            </a:r>
            <a:r>
              <a:rPr lang="en-GB" altLang="en-US" sz="2800" dirty="0"/>
              <a:t>, demands and high pressure without experience negative effects (Kineman and Grant 2011)</a:t>
            </a:r>
          </a:p>
          <a:p>
            <a:r>
              <a:rPr lang="en-GB" altLang="en-US" sz="2800" dirty="0"/>
              <a:t>Researchers have found that </a:t>
            </a:r>
            <a:r>
              <a:rPr lang="en-GB" altLang="en-US" sz="2800" b="1" dirty="0"/>
              <a:t>protective factors </a:t>
            </a:r>
            <a:r>
              <a:rPr lang="en-GB" altLang="en-US" sz="2800" dirty="0"/>
              <a:t>have a stronger impact on children’s development than risk</a:t>
            </a:r>
          </a:p>
          <a:p>
            <a:pPr marL="0" indent="0">
              <a:buNone/>
            </a:pPr>
            <a:r>
              <a:rPr lang="en-GB" altLang="en-US" sz="2800" dirty="0"/>
              <a:t>   factors</a:t>
            </a:r>
          </a:p>
          <a:p>
            <a:pPr marL="0" indent="0">
              <a:buNone/>
            </a:pPr>
            <a:endParaRPr lang="en-GB" altLang="en-US" sz="2800" dirty="0"/>
          </a:p>
          <a:p>
            <a:r>
              <a:rPr lang="en-GB" altLang="en-US" sz="2800" dirty="0"/>
              <a:t>Having resilience therefore increases a person’s self awareness and self management, aids ability to ‘bounce back’ and protects our mental health</a:t>
            </a:r>
            <a:endParaRPr lang="en-GB" sz="2800"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9235" y="5326959"/>
            <a:ext cx="1454150" cy="1454150"/>
          </a:xfrm>
          <a:prstGeom prst="rect">
            <a:avLst/>
          </a:prstGeom>
          <a:noFill/>
          <a:ln>
            <a:noFill/>
          </a:ln>
        </p:spPr>
      </p:pic>
    </p:spTree>
    <p:extLst>
      <p:ext uri="{BB962C8B-B14F-4D97-AF65-F5344CB8AC3E}">
        <p14:creationId xmlns:p14="http://schemas.microsoft.com/office/powerpoint/2010/main" val="4203423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208EA-A243-40EE-A13E-29735511F2F8}"/>
              </a:ext>
            </a:extLst>
          </p:cNvPr>
          <p:cNvSpPr>
            <a:spLocks noGrp="1"/>
          </p:cNvSpPr>
          <p:nvPr>
            <p:ph type="title"/>
          </p:nvPr>
        </p:nvSpPr>
        <p:spPr/>
        <p:txBody>
          <a:bodyPr/>
          <a:lstStyle/>
          <a:p>
            <a:r>
              <a:rPr lang="en-GB" dirty="0"/>
              <a:t>Q: How can we support our children on this important transition to adulthood?</a:t>
            </a:r>
          </a:p>
        </p:txBody>
      </p:sp>
      <p:sp>
        <p:nvSpPr>
          <p:cNvPr id="3" name="Content Placeholder 2">
            <a:extLst>
              <a:ext uri="{FF2B5EF4-FFF2-40B4-BE49-F238E27FC236}">
                <a16:creationId xmlns:a16="http://schemas.microsoft.com/office/drawing/2014/main" id="{03BA064A-1ED8-4FD4-9610-674016699EB6}"/>
              </a:ext>
            </a:extLst>
          </p:cNvPr>
          <p:cNvSpPr>
            <a:spLocks noGrp="1"/>
          </p:cNvSpPr>
          <p:nvPr>
            <p:ph idx="1"/>
          </p:nvPr>
        </p:nvSpPr>
        <p:spPr>
          <a:xfrm>
            <a:off x="681038" y="2639937"/>
            <a:ext cx="7800975" cy="3409145"/>
          </a:xfrm>
        </p:spPr>
        <p:txBody>
          <a:bodyPr>
            <a:normAutofit/>
          </a:bodyPr>
          <a:lstStyle/>
          <a:p>
            <a:pPr marL="0" indent="0">
              <a:buNone/>
            </a:pPr>
            <a:r>
              <a:rPr lang="en-GB" sz="3250" dirty="0"/>
              <a:t>A: Foster their resilience (increase their ability to ‘bounce back’)</a:t>
            </a:r>
          </a:p>
          <a:p>
            <a:pPr marL="0" indent="0">
              <a:buNone/>
            </a:pPr>
            <a:endParaRPr lang="en-GB" sz="3250" dirty="0"/>
          </a:p>
          <a:p>
            <a:pPr marL="0" indent="0">
              <a:buNone/>
            </a:pPr>
            <a:r>
              <a:rPr lang="en-GB" sz="3250" dirty="0"/>
              <a:t>Resilience is learnable and teachable…</a:t>
            </a:r>
          </a:p>
          <a:p>
            <a:pPr marL="0" indent="0">
              <a:buNone/>
            </a:pPr>
            <a:endParaRPr lang="en-GB" sz="3250" dirty="0"/>
          </a:p>
          <a:p>
            <a:endParaRPr lang="en-GB" dirty="0"/>
          </a:p>
          <a:p>
            <a:endParaRPr lang="en-GB" dirty="0"/>
          </a:p>
          <a:p>
            <a:endParaRPr lang="en-GB"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2492664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4C2CE9A-4865-4A8B-8C31-31EF5503FE95}"/>
              </a:ext>
            </a:extLst>
          </p:cNvPr>
          <p:cNvSpPr>
            <a:spLocks noGrp="1" noChangeArrowheads="1"/>
          </p:cNvSpPr>
          <p:nvPr>
            <p:ph type="title"/>
          </p:nvPr>
        </p:nvSpPr>
        <p:spPr/>
        <p:txBody>
          <a:bodyPr>
            <a:normAutofit/>
          </a:bodyPr>
          <a:lstStyle/>
          <a:p>
            <a:pPr eaLnBrk="1" hangingPunct="1"/>
            <a:r>
              <a:rPr lang="en-GB" altLang="en-US" dirty="0"/>
              <a:t>1. People are not born smart</a:t>
            </a:r>
            <a:endParaRPr lang="en-US" altLang="en-US" dirty="0"/>
          </a:p>
        </p:txBody>
      </p:sp>
      <p:sp>
        <p:nvSpPr>
          <p:cNvPr id="86019" name="Rectangle 4">
            <a:extLst>
              <a:ext uri="{FF2B5EF4-FFF2-40B4-BE49-F238E27FC236}">
                <a16:creationId xmlns:a16="http://schemas.microsoft.com/office/drawing/2014/main" id="{3CEFFCC7-CDCE-432D-A29E-D54E7964889F}"/>
              </a:ext>
            </a:extLst>
          </p:cNvPr>
          <p:cNvSpPr>
            <a:spLocks noGrp="1" noChangeArrowheads="1"/>
          </p:cNvSpPr>
          <p:nvPr>
            <p:ph type="body" sz="half" idx="1"/>
          </p:nvPr>
        </p:nvSpPr>
        <p:spPr>
          <a:xfrm>
            <a:off x="495300" y="1158240"/>
            <a:ext cx="4375150" cy="5425122"/>
          </a:xfrm>
        </p:spPr>
        <p:txBody>
          <a:bodyPr>
            <a:normAutofit lnSpcReduction="10000"/>
          </a:bodyPr>
          <a:lstStyle/>
          <a:p>
            <a:pPr eaLnBrk="1" hangingPunct="1">
              <a:lnSpc>
                <a:spcPct val="90000"/>
              </a:lnSpc>
            </a:pPr>
            <a:r>
              <a:rPr lang="en-GB" altLang="en-US" sz="1950" dirty="0"/>
              <a:t>Encourage young people to see intelligence and ability as something they need to work at (and that can be changed!)</a:t>
            </a:r>
          </a:p>
          <a:p>
            <a:r>
              <a:rPr lang="en-GB" altLang="en-US" sz="1950" dirty="0"/>
              <a:t>People are not born smart; t</a:t>
            </a:r>
            <a:r>
              <a:rPr lang="en-GB" sz="1900" dirty="0"/>
              <a:t>o become an expert in something it takes (on average) 10000 hours (or approximately 10 years) of deliberate practice (this has been refuted by some, but the point is no one is born a genius or a tennis pro!)</a:t>
            </a:r>
          </a:p>
          <a:p>
            <a:r>
              <a:rPr lang="en-GB" sz="1900" dirty="0"/>
              <a:t>Neuroscientists have shown that Neurogenesis and Neuroplasticity </a:t>
            </a:r>
            <a:r>
              <a:rPr lang="en-GB" altLang="en-US" sz="1900" dirty="0"/>
              <a:t>mean </a:t>
            </a:r>
            <a:r>
              <a:rPr lang="en-GB" altLang="en-US" sz="1900" b="1" dirty="0"/>
              <a:t>the brain can keep changing </a:t>
            </a:r>
            <a:r>
              <a:rPr lang="en-GB" altLang="en-US" sz="1900" dirty="0"/>
              <a:t>and make new links</a:t>
            </a:r>
          </a:p>
          <a:p>
            <a:pPr eaLnBrk="1" hangingPunct="1">
              <a:lnSpc>
                <a:spcPct val="90000"/>
              </a:lnSpc>
            </a:pPr>
            <a:endParaRPr lang="en-GB" altLang="en-US" sz="1950" dirty="0"/>
          </a:p>
          <a:p>
            <a:pPr marL="0" indent="0" eaLnBrk="1" hangingPunct="1">
              <a:lnSpc>
                <a:spcPct val="90000"/>
              </a:lnSpc>
              <a:buNone/>
            </a:pPr>
            <a:r>
              <a:rPr lang="en-GB" altLang="en-US" sz="1950" dirty="0"/>
              <a:t>It is also worth remembering that it is </a:t>
            </a:r>
            <a:r>
              <a:rPr lang="en-GB" altLang="en-US" sz="1950" b="1" dirty="0"/>
              <a:t>not IQ </a:t>
            </a:r>
            <a:r>
              <a:rPr lang="en-GB" altLang="en-US" sz="1950" dirty="0"/>
              <a:t>that is most correlated with success but </a:t>
            </a:r>
            <a:r>
              <a:rPr lang="en-GB" altLang="en-US" sz="1950" b="1" dirty="0"/>
              <a:t>Emotional Quotient (EQ)</a:t>
            </a:r>
            <a:r>
              <a:rPr lang="en-GB" altLang="en-US" sz="1950" dirty="0"/>
              <a:t>, </a:t>
            </a:r>
            <a:r>
              <a:rPr lang="en-GB" altLang="en-US" sz="1950" dirty="0" err="1">
                <a:solidFill>
                  <a:srgbClr val="FF0000"/>
                </a:solidFill>
              </a:rPr>
              <a:t>hardwork</a:t>
            </a:r>
            <a:r>
              <a:rPr lang="en-GB" altLang="en-US" sz="1950" dirty="0">
                <a:solidFill>
                  <a:srgbClr val="FF0000"/>
                </a:solidFill>
              </a:rPr>
              <a:t>, motivation and ability to bounce back!</a:t>
            </a:r>
          </a:p>
          <a:p>
            <a:pPr eaLnBrk="1" hangingPunct="1">
              <a:lnSpc>
                <a:spcPct val="90000"/>
              </a:lnSpc>
            </a:pPr>
            <a:endParaRPr lang="en-US" altLang="en-US" sz="1950" dirty="0"/>
          </a:p>
        </p:txBody>
      </p:sp>
      <p:pic>
        <p:nvPicPr>
          <p:cNvPr id="86020" name="Picture 6" descr="Einstein">
            <a:extLst>
              <a:ext uri="{FF2B5EF4-FFF2-40B4-BE49-F238E27FC236}">
                <a16:creationId xmlns:a16="http://schemas.microsoft.com/office/drawing/2014/main" id="{4FB25C01-3F72-470B-96D0-75F6AEF6D16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5272881" y="2101750"/>
            <a:ext cx="2765425" cy="3363913"/>
          </a:xfrm>
          <a:noFill/>
        </p:spPr>
      </p:pic>
      <p:pic>
        <p:nvPicPr>
          <p:cNvPr id="5" name="Picture 4" descr="https://pbs.twimg.com/profile_images/705362437604777984/P2cq2Qfu.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239" y="5403850"/>
            <a:ext cx="1454150" cy="1454150"/>
          </a:xfrm>
          <a:prstGeom prst="rect">
            <a:avLst/>
          </a:prstGeom>
          <a:noFill/>
          <a:ln>
            <a:noFill/>
          </a:ln>
        </p:spPr>
      </p:pic>
    </p:spTree>
    <p:extLst>
      <p:ext uri="{BB962C8B-B14F-4D97-AF65-F5344CB8AC3E}">
        <p14:creationId xmlns:p14="http://schemas.microsoft.com/office/powerpoint/2010/main" val="2578236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9EE0F9CD-8DFE-493C-9C6E-47492F545CAF}"/>
              </a:ext>
            </a:extLst>
          </p:cNvPr>
          <p:cNvSpPr>
            <a:spLocks noGrp="1" noChangeArrowheads="1"/>
          </p:cNvSpPr>
          <p:nvPr>
            <p:ph type="title"/>
          </p:nvPr>
        </p:nvSpPr>
        <p:spPr/>
        <p:txBody>
          <a:bodyPr>
            <a:normAutofit/>
          </a:bodyPr>
          <a:lstStyle/>
          <a:p>
            <a:pPr eaLnBrk="1" hangingPunct="1"/>
            <a:r>
              <a:rPr lang="en-GB" altLang="en-US" sz="3580" dirty="0"/>
              <a:t>2. Failure often leads to success</a:t>
            </a:r>
            <a:endParaRPr lang="en-US" altLang="en-US" sz="3580" dirty="0"/>
          </a:p>
        </p:txBody>
      </p:sp>
      <p:sp>
        <p:nvSpPr>
          <p:cNvPr id="88068" name="Rectangle 3">
            <a:extLst>
              <a:ext uri="{FF2B5EF4-FFF2-40B4-BE49-F238E27FC236}">
                <a16:creationId xmlns:a16="http://schemas.microsoft.com/office/drawing/2014/main" id="{CF157B8B-1BD3-4C59-90C9-6163354E4EEB}"/>
              </a:ext>
            </a:extLst>
          </p:cNvPr>
          <p:cNvSpPr>
            <a:spLocks noGrp="1" noChangeArrowheads="1"/>
          </p:cNvSpPr>
          <p:nvPr>
            <p:ph type="body" sz="half" idx="2"/>
          </p:nvPr>
        </p:nvSpPr>
        <p:spPr>
          <a:xfrm>
            <a:off x="5035550" y="1385888"/>
            <a:ext cx="4375150" cy="4745040"/>
          </a:xfrm>
        </p:spPr>
        <p:txBody>
          <a:bodyPr>
            <a:normAutofit/>
          </a:bodyPr>
          <a:lstStyle/>
          <a:p>
            <a:pPr eaLnBrk="1" hangingPunct="1"/>
            <a:r>
              <a:rPr lang="en-GB" altLang="en-US" sz="1950" dirty="0"/>
              <a:t>Encourage young people to view failure in a different way</a:t>
            </a:r>
          </a:p>
          <a:p>
            <a:pPr eaLnBrk="1" hangingPunct="1"/>
            <a:r>
              <a:rPr lang="en-GB" altLang="en-US" sz="1950" dirty="0"/>
              <a:t>Failure is a </a:t>
            </a:r>
            <a:r>
              <a:rPr lang="en-GB" altLang="en-US" sz="1950" b="1" dirty="0"/>
              <a:t>learning opportunity</a:t>
            </a:r>
          </a:p>
          <a:p>
            <a:r>
              <a:rPr lang="en-GB" altLang="en-US" sz="1950" dirty="0"/>
              <a:t>ALL of the most successful people in life will have had to overcome failure </a:t>
            </a:r>
          </a:p>
          <a:p>
            <a:r>
              <a:rPr lang="en-GB" altLang="en-US" sz="1950" dirty="0"/>
              <a:t>Use role models (including yourselves) to illustrate this</a:t>
            </a:r>
          </a:p>
          <a:p>
            <a:r>
              <a:rPr lang="en-GB" sz="1950" dirty="0"/>
              <a:t>Failure fosters grit, supports autonomy and competence (Lahey, 2015).</a:t>
            </a:r>
          </a:p>
          <a:p>
            <a:r>
              <a:rPr lang="en-US" altLang="en-US" sz="2000" dirty="0"/>
              <a:t>It is much more important that young people try to do their best, rather than be the best – </a:t>
            </a:r>
            <a:r>
              <a:rPr lang="en-US" altLang="en-US" sz="2000" b="1" dirty="0"/>
              <a:t>strive for progression not perfection</a:t>
            </a:r>
          </a:p>
          <a:p>
            <a:endParaRPr lang="en-GB" altLang="en-US" sz="1950" dirty="0"/>
          </a:p>
        </p:txBody>
      </p:sp>
      <p:pic>
        <p:nvPicPr>
          <p:cNvPr id="6" name="Picture 2" descr="Image result for failure">
            <a:extLst>
              <a:ext uri="{FF2B5EF4-FFF2-40B4-BE49-F238E27FC236}">
                <a16:creationId xmlns:a16="http://schemas.microsoft.com/office/drawing/2014/main" id="{BC556C30-8A60-4631-932C-48133ED682C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65835" y="1385887"/>
            <a:ext cx="3904615" cy="21174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mage result for growth mindset vs fixed mindset">
            <a:extLst>
              <a:ext uri="{FF2B5EF4-FFF2-40B4-BE49-F238E27FC236}">
                <a16:creationId xmlns:a16="http://schemas.microsoft.com/office/drawing/2014/main" id="{41E1E025-822A-4671-87C1-56BD09B6E6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835" y="3503296"/>
            <a:ext cx="3904615" cy="26188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pbs.twimg.com/profile_images/705362437604777984/P2cq2Qfu.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1939928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Image result for set back">
            <a:extLst>
              <a:ext uri="{FF2B5EF4-FFF2-40B4-BE49-F238E27FC236}">
                <a16:creationId xmlns:a16="http://schemas.microsoft.com/office/drawing/2014/main" id="{CE098FC4-377C-4365-A496-963E82BABB67}"/>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704" r="5654" b="-3"/>
          <a:stretch/>
        </p:blipFill>
        <p:spPr bwMode="auto">
          <a:xfrm>
            <a:off x="6553710" y="2259351"/>
            <a:ext cx="2609340" cy="2816678"/>
          </a:xfrm>
          <a:prstGeom prst="rect">
            <a:avLst/>
          </a:prstGeom>
          <a:noFill/>
          <a:extLst>
            <a:ext uri="{909E8E84-426E-40DD-AFC4-6F175D3DCCD1}">
              <a14:hiddenFill xmlns:a14="http://schemas.microsoft.com/office/drawing/2010/main">
                <a:solidFill>
                  <a:srgbClr val="FFFFFF"/>
                </a:solidFill>
              </a14:hiddenFill>
            </a:ext>
          </a:extLst>
        </p:spPr>
      </p:pic>
      <p:sp>
        <p:nvSpPr>
          <p:cNvPr id="90114" name="Rectangle 2">
            <a:extLst>
              <a:ext uri="{FF2B5EF4-FFF2-40B4-BE49-F238E27FC236}">
                <a16:creationId xmlns:a16="http://schemas.microsoft.com/office/drawing/2014/main" id="{1BC035A7-0B70-4B9C-8CBA-091F1EFE782F}"/>
              </a:ext>
            </a:extLst>
          </p:cNvPr>
          <p:cNvSpPr>
            <a:spLocks noGrp="1" noChangeArrowheads="1"/>
          </p:cNvSpPr>
          <p:nvPr>
            <p:ph type="title"/>
          </p:nvPr>
        </p:nvSpPr>
        <p:spPr>
          <a:xfrm>
            <a:off x="995433" y="575712"/>
            <a:ext cx="8033147" cy="1207294"/>
          </a:xfrm>
        </p:spPr>
        <p:txBody>
          <a:bodyPr vert="horz" lIns="74295" tIns="37148" rIns="74295" bIns="37148" rtlCol="0" anchor="t">
            <a:normAutofit/>
          </a:bodyPr>
          <a:lstStyle/>
          <a:p>
            <a:r>
              <a:rPr lang="en-US" altLang="en-US" dirty="0"/>
              <a:t>3. Normalise don’t personalise</a:t>
            </a:r>
          </a:p>
        </p:txBody>
      </p:sp>
      <p:sp>
        <p:nvSpPr>
          <p:cNvPr id="90115" name="Rectangle 4">
            <a:extLst>
              <a:ext uri="{FF2B5EF4-FFF2-40B4-BE49-F238E27FC236}">
                <a16:creationId xmlns:a16="http://schemas.microsoft.com/office/drawing/2014/main" id="{8B39449C-A108-4673-B64E-483EE092A9E5}"/>
              </a:ext>
            </a:extLst>
          </p:cNvPr>
          <p:cNvSpPr>
            <a:spLocks noGrp="1" noChangeArrowheads="1"/>
          </p:cNvSpPr>
          <p:nvPr>
            <p:ph type="body" sz="half" idx="1"/>
          </p:nvPr>
        </p:nvSpPr>
        <p:spPr>
          <a:xfrm>
            <a:off x="1129902" y="1863635"/>
            <a:ext cx="5018631" cy="3546566"/>
          </a:xfrm>
        </p:spPr>
        <p:txBody>
          <a:bodyPr vert="horz" lIns="74295" tIns="37148" rIns="74295" bIns="37148" rtlCol="0">
            <a:normAutofit fontScale="92500" lnSpcReduction="10000"/>
          </a:bodyPr>
          <a:lstStyle/>
          <a:p>
            <a:r>
              <a:rPr lang="en-US" altLang="en-US" dirty="0"/>
              <a:t>During teen hood </a:t>
            </a:r>
            <a:r>
              <a:rPr lang="en-US" altLang="en-US" b="1" dirty="0"/>
              <a:t>introspection increases </a:t>
            </a:r>
            <a:r>
              <a:rPr lang="en-US" altLang="en-US" dirty="0"/>
              <a:t>ie they will constantly be judging themselves</a:t>
            </a:r>
          </a:p>
          <a:p>
            <a:r>
              <a:rPr lang="en-US" altLang="en-US" dirty="0"/>
              <a:t>After a negative experience it is common for young people to think that this type of thing </a:t>
            </a:r>
            <a:r>
              <a:rPr lang="en-US" altLang="en-US" b="1" dirty="0"/>
              <a:t>ONLY</a:t>
            </a:r>
            <a:r>
              <a:rPr lang="en-US" altLang="en-US" dirty="0"/>
              <a:t> happens to them</a:t>
            </a:r>
          </a:p>
          <a:p>
            <a:r>
              <a:rPr lang="en-US" altLang="en-US" dirty="0"/>
              <a:t>Encourage young people view these setbacks as normal – everybody experiences them</a:t>
            </a:r>
          </a:p>
          <a:p>
            <a:r>
              <a:rPr lang="en-US" altLang="en-US" dirty="0"/>
              <a:t>And help them not to think that this is something which reflects badly on them</a:t>
            </a:r>
          </a:p>
        </p:txBody>
      </p:sp>
      <p:pic>
        <p:nvPicPr>
          <p:cNvPr id="6" name="Picture 5" descr="https://pbs.twimg.com/profile_images/705362437604777984/P2cq2Qfu.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5119" y="5303348"/>
            <a:ext cx="1454150" cy="1454150"/>
          </a:xfrm>
          <a:prstGeom prst="rect">
            <a:avLst/>
          </a:prstGeom>
          <a:noFill/>
          <a:ln>
            <a:noFill/>
          </a:ln>
        </p:spPr>
      </p:pic>
    </p:spTree>
    <p:extLst>
      <p:ext uri="{BB962C8B-B14F-4D97-AF65-F5344CB8AC3E}">
        <p14:creationId xmlns:p14="http://schemas.microsoft.com/office/powerpoint/2010/main" val="316283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A512DD2E-A06F-40DF-92EE-29256B0ACD97}"/>
              </a:ext>
            </a:extLst>
          </p:cNvPr>
          <p:cNvSpPr>
            <a:spLocks noGrp="1" noChangeArrowheads="1"/>
          </p:cNvSpPr>
          <p:nvPr>
            <p:ph type="title"/>
          </p:nvPr>
        </p:nvSpPr>
        <p:spPr/>
        <p:txBody>
          <a:bodyPr>
            <a:normAutofit/>
          </a:bodyPr>
          <a:lstStyle/>
          <a:p>
            <a:pPr eaLnBrk="1" hangingPunct="1"/>
            <a:r>
              <a:rPr lang="en-GB" altLang="en-US" dirty="0"/>
              <a:t>4. Bad feelings are normal</a:t>
            </a:r>
            <a:endParaRPr lang="en-US" altLang="en-US" dirty="0"/>
          </a:p>
        </p:txBody>
      </p:sp>
      <p:sp>
        <p:nvSpPr>
          <p:cNvPr id="92164" name="Rectangle 5">
            <a:extLst>
              <a:ext uri="{FF2B5EF4-FFF2-40B4-BE49-F238E27FC236}">
                <a16:creationId xmlns:a16="http://schemas.microsoft.com/office/drawing/2014/main" id="{D52AA4B0-C10B-4FD1-BCCB-1E6774CB588F}"/>
              </a:ext>
            </a:extLst>
          </p:cNvPr>
          <p:cNvSpPr>
            <a:spLocks noGrp="1" noChangeArrowheads="1"/>
          </p:cNvSpPr>
          <p:nvPr>
            <p:ph type="body" sz="half" idx="2"/>
          </p:nvPr>
        </p:nvSpPr>
        <p:spPr>
          <a:xfrm>
            <a:off x="5011043" y="1908276"/>
            <a:ext cx="3281363" cy="3860502"/>
          </a:xfrm>
        </p:spPr>
        <p:txBody>
          <a:bodyPr>
            <a:normAutofit lnSpcReduction="10000"/>
          </a:bodyPr>
          <a:lstStyle/>
          <a:p>
            <a:pPr eaLnBrk="1" hangingPunct="1"/>
            <a:endParaRPr lang="en-GB" altLang="en-US" sz="1950" dirty="0"/>
          </a:p>
          <a:p>
            <a:pPr eaLnBrk="1" hangingPunct="1"/>
            <a:r>
              <a:rPr lang="en-GB" altLang="en-US" sz="1950" dirty="0"/>
              <a:t>It is human nature to experience negative emotions</a:t>
            </a:r>
          </a:p>
          <a:p>
            <a:pPr eaLnBrk="1" hangingPunct="1"/>
            <a:r>
              <a:rPr lang="en-GB" altLang="en-US" sz="1950" dirty="0"/>
              <a:t>Only psychopaths don’t (often described as callous people- negative feelings are muted)</a:t>
            </a:r>
          </a:p>
          <a:p>
            <a:pPr eaLnBrk="1" hangingPunct="1"/>
            <a:r>
              <a:rPr lang="en-GB" altLang="en-US" sz="1950" dirty="0"/>
              <a:t>Bad feelings are normal</a:t>
            </a:r>
          </a:p>
          <a:p>
            <a:pPr eaLnBrk="1" hangingPunct="1"/>
            <a:r>
              <a:rPr lang="en-GB" altLang="en-US" sz="1950" dirty="0"/>
              <a:t>Learning anything worthwhile and taking risks may require some frustration</a:t>
            </a:r>
          </a:p>
        </p:txBody>
      </p:sp>
      <p:pic>
        <p:nvPicPr>
          <p:cNvPr id="16388" name="Picture 4" descr="Related image">
            <a:extLst>
              <a:ext uri="{FF2B5EF4-FFF2-40B4-BE49-F238E27FC236}">
                <a16:creationId xmlns:a16="http://schemas.microsoft.com/office/drawing/2014/main" id="{C7B73EF4-974A-4AEC-B864-4BA64F46EF3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98671" y="1794768"/>
            <a:ext cx="4071779" cy="40673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pbs.twimg.com/profile_images/705362437604777984/P2cq2Qfu.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1027056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FDB8F046-68A5-40C4-978C-F0DA75AAC827}"/>
              </a:ext>
            </a:extLst>
          </p:cNvPr>
          <p:cNvSpPr>
            <a:spLocks noGrp="1" noChangeArrowheads="1"/>
          </p:cNvSpPr>
          <p:nvPr>
            <p:ph type="title"/>
          </p:nvPr>
        </p:nvSpPr>
        <p:spPr/>
        <p:txBody>
          <a:bodyPr>
            <a:normAutofit/>
          </a:bodyPr>
          <a:lstStyle/>
          <a:p>
            <a:pPr eaLnBrk="1" hangingPunct="1"/>
            <a:r>
              <a:rPr lang="en-GB" altLang="en-US" sz="3580" dirty="0"/>
              <a:t>    5. Try not to over worry or over protect</a:t>
            </a:r>
            <a:endParaRPr lang="en-US" altLang="en-US" sz="3580" dirty="0"/>
          </a:p>
        </p:txBody>
      </p:sp>
      <p:sp>
        <p:nvSpPr>
          <p:cNvPr id="96259" name="Rectangle 5">
            <a:extLst>
              <a:ext uri="{FF2B5EF4-FFF2-40B4-BE49-F238E27FC236}">
                <a16:creationId xmlns:a16="http://schemas.microsoft.com/office/drawing/2014/main" id="{43C67906-731E-4A74-AA03-48A0DF0D8F4F}"/>
              </a:ext>
            </a:extLst>
          </p:cNvPr>
          <p:cNvSpPr>
            <a:spLocks noGrp="1" noChangeArrowheads="1"/>
          </p:cNvSpPr>
          <p:nvPr>
            <p:ph type="body" sz="half" idx="2"/>
          </p:nvPr>
        </p:nvSpPr>
        <p:spPr>
          <a:xfrm>
            <a:off x="4953000" y="1417638"/>
            <a:ext cx="4375150" cy="4155848"/>
          </a:xfrm>
        </p:spPr>
        <p:txBody>
          <a:bodyPr>
            <a:normAutofit/>
          </a:bodyPr>
          <a:lstStyle/>
          <a:p>
            <a:pPr eaLnBrk="1" hangingPunct="1">
              <a:lnSpc>
                <a:spcPct val="80000"/>
              </a:lnSpc>
            </a:pPr>
            <a:endParaRPr lang="en-GB" altLang="en-US" sz="1950" dirty="0"/>
          </a:p>
          <a:p>
            <a:pPr eaLnBrk="1" hangingPunct="1">
              <a:lnSpc>
                <a:spcPct val="80000"/>
              </a:lnSpc>
            </a:pPr>
            <a:r>
              <a:rPr lang="en-GB" altLang="en-US" sz="1950" dirty="0"/>
              <a:t>Life is full of ups and downs</a:t>
            </a:r>
          </a:p>
          <a:p>
            <a:pPr eaLnBrk="1" hangingPunct="1">
              <a:lnSpc>
                <a:spcPct val="80000"/>
              </a:lnSpc>
            </a:pPr>
            <a:r>
              <a:rPr lang="en-GB" altLang="en-US" sz="1950" dirty="0"/>
              <a:t>If you protect young people from them they will not cope when they meet setbacks and will not be able to assess risk</a:t>
            </a:r>
          </a:p>
          <a:p>
            <a:pPr eaLnBrk="1" hangingPunct="1">
              <a:lnSpc>
                <a:spcPct val="80000"/>
              </a:lnSpc>
            </a:pPr>
            <a:r>
              <a:rPr lang="en-GB" altLang="en-US" sz="1950" dirty="0"/>
              <a:t>Allow young people to make mistakes, do not bail them out</a:t>
            </a:r>
          </a:p>
          <a:p>
            <a:pPr eaLnBrk="1" hangingPunct="1">
              <a:lnSpc>
                <a:spcPct val="80000"/>
              </a:lnSpc>
            </a:pPr>
            <a:r>
              <a:rPr lang="en-GB" altLang="en-US" sz="1950" dirty="0"/>
              <a:t>Overprotection only makes young people more vulnerable and anxious</a:t>
            </a:r>
          </a:p>
          <a:p>
            <a:pPr eaLnBrk="1" hangingPunct="1">
              <a:lnSpc>
                <a:spcPct val="80000"/>
              </a:lnSpc>
            </a:pPr>
            <a:r>
              <a:rPr lang="en-GB" altLang="en-US" sz="1950" dirty="0"/>
              <a:t> Show that you trust them by talking through a situation, provide choices and evaluate any mistakes. Try not to overreact</a:t>
            </a:r>
            <a:endParaRPr lang="en-US" altLang="en-US" sz="1950" dirty="0"/>
          </a:p>
        </p:txBody>
      </p:sp>
      <p:pic>
        <p:nvPicPr>
          <p:cNvPr id="11266" name="Picture 2" descr="Related image">
            <a:extLst>
              <a:ext uri="{FF2B5EF4-FFF2-40B4-BE49-F238E27FC236}">
                <a16:creationId xmlns:a16="http://schemas.microsoft.com/office/drawing/2014/main" id="{5D7C68B7-A77C-4B64-9A7A-833757B18D68}"/>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bwMode="auto">
          <a:xfrm>
            <a:off x="696994" y="2289683"/>
            <a:ext cx="4173456" cy="25658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pbs.twimg.com/profile_images/705362437604777984/P2cq2Qfu.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6482" y="5280977"/>
            <a:ext cx="1454150" cy="1454150"/>
          </a:xfrm>
          <a:prstGeom prst="rect">
            <a:avLst/>
          </a:prstGeom>
          <a:noFill/>
          <a:ln>
            <a:noFill/>
          </a:ln>
        </p:spPr>
      </p:pic>
    </p:spTree>
    <p:extLst>
      <p:ext uri="{BB962C8B-B14F-4D97-AF65-F5344CB8AC3E}">
        <p14:creationId xmlns:p14="http://schemas.microsoft.com/office/powerpoint/2010/main" val="4167237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3B961BAF-6232-4452-84D8-4BCBCA4C2963}"/>
              </a:ext>
            </a:extLst>
          </p:cNvPr>
          <p:cNvSpPr>
            <a:spLocks noGrp="1" noChangeArrowheads="1"/>
          </p:cNvSpPr>
          <p:nvPr>
            <p:ph type="title"/>
          </p:nvPr>
        </p:nvSpPr>
        <p:spPr/>
        <p:txBody>
          <a:bodyPr>
            <a:normAutofit/>
          </a:bodyPr>
          <a:lstStyle/>
          <a:p>
            <a:pPr algn="ctr" eaLnBrk="1" hangingPunct="1"/>
            <a:r>
              <a:rPr lang="en-GB" altLang="en-US" dirty="0"/>
              <a:t>6. Teach your adolescent executive function skills</a:t>
            </a:r>
            <a:endParaRPr lang="en-US" altLang="en-US" dirty="0"/>
          </a:p>
        </p:txBody>
      </p:sp>
      <p:sp>
        <p:nvSpPr>
          <p:cNvPr id="100355" name="Rectangle 5">
            <a:extLst>
              <a:ext uri="{FF2B5EF4-FFF2-40B4-BE49-F238E27FC236}">
                <a16:creationId xmlns:a16="http://schemas.microsoft.com/office/drawing/2014/main" id="{EEFB3830-C666-4E28-AF21-7A99B31F8BA7}"/>
              </a:ext>
            </a:extLst>
          </p:cNvPr>
          <p:cNvSpPr>
            <a:spLocks noGrp="1" noChangeArrowheads="1"/>
          </p:cNvSpPr>
          <p:nvPr>
            <p:ph type="body" sz="half" idx="2"/>
          </p:nvPr>
        </p:nvSpPr>
        <p:spPr>
          <a:xfrm>
            <a:off x="6101477" y="1417637"/>
            <a:ext cx="3309223" cy="4574281"/>
          </a:xfrm>
        </p:spPr>
        <p:txBody>
          <a:bodyPr>
            <a:normAutofit/>
          </a:bodyPr>
          <a:lstStyle/>
          <a:p>
            <a:pPr eaLnBrk="1" hangingPunct="1"/>
            <a:r>
              <a:rPr lang="en-GB" altLang="en-US" sz="1950" dirty="0"/>
              <a:t>Young people have an inbuilt desire to learn (however lack of confidence, lack of skills or fear of failure, may prevent learning)</a:t>
            </a:r>
          </a:p>
          <a:p>
            <a:pPr eaLnBrk="1" hangingPunct="1"/>
            <a:r>
              <a:rPr lang="en-GB" altLang="en-US" sz="1950" dirty="0"/>
              <a:t>During adolescence </a:t>
            </a:r>
            <a:r>
              <a:rPr lang="en-GB" altLang="en-US" sz="1950" b="1" dirty="0"/>
              <a:t>huge changes to the brain occur </a:t>
            </a:r>
            <a:r>
              <a:rPr lang="en-GB" altLang="en-US" sz="1950" dirty="0"/>
              <a:t>which impact on your teen’s ability to plan, make considered judgements and self regulate</a:t>
            </a:r>
          </a:p>
          <a:p>
            <a:r>
              <a:rPr lang="en-GB" altLang="en-US" sz="1950" dirty="0"/>
              <a:t>Teaching </a:t>
            </a:r>
            <a:r>
              <a:rPr lang="en-GB" altLang="en-US" sz="1950" b="1" dirty="0"/>
              <a:t>executive function </a:t>
            </a:r>
            <a:r>
              <a:rPr lang="en-GB" altLang="en-US" sz="1950" dirty="0"/>
              <a:t>skills is essential to their learning and life!</a:t>
            </a:r>
            <a:endParaRPr lang="en-US" altLang="en-US" sz="1950" dirty="0"/>
          </a:p>
        </p:txBody>
      </p:sp>
      <p:pic>
        <p:nvPicPr>
          <p:cNvPr id="7172" name="Picture 4" descr="Related image">
            <a:extLst>
              <a:ext uri="{FF2B5EF4-FFF2-40B4-BE49-F238E27FC236}">
                <a16:creationId xmlns:a16="http://schemas.microsoft.com/office/drawing/2014/main" id="{B68AB531-5002-4F3D-8053-E54C995E224B}"/>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bwMode="auto">
          <a:xfrm>
            <a:off x="743242" y="1820895"/>
            <a:ext cx="5162545" cy="36216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pbs.twimg.com/profile_images/705362437604777984/P2cq2Qfu.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2587392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04DE9B3A-E49F-4011-93F3-9F8DD2BA1A99}"/>
              </a:ext>
            </a:extLst>
          </p:cNvPr>
          <p:cNvSpPr>
            <a:spLocks noGrp="1" noChangeArrowheads="1"/>
          </p:cNvSpPr>
          <p:nvPr>
            <p:ph type="title"/>
          </p:nvPr>
        </p:nvSpPr>
        <p:spPr>
          <a:xfrm>
            <a:off x="2391023" y="363023"/>
            <a:ext cx="6151802" cy="501491"/>
          </a:xfrm>
        </p:spPr>
        <p:txBody>
          <a:bodyPr>
            <a:normAutofit fontScale="90000"/>
          </a:bodyPr>
          <a:lstStyle/>
          <a:p>
            <a:pPr eaLnBrk="1" hangingPunct="1"/>
            <a:r>
              <a:rPr lang="en-GB" altLang="en-US" sz="4000" b="1" dirty="0"/>
              <a:t>Summary –building resilience</a:t>
            </a:r>
            <a:r>
              <a:rPr lang="en-GB" altLang="en-US" sz="2763" dirty="0"/>
              <a:t/>
            </a:r>
            <a:br>
              <a:rPr lang="en-GB" altLang="en-US" sz="2763" dirty="0"/>
            </a:br>
            <a:endParaRPr lang="en-US" altLang="en-US" sz="2763" dirty="0"/>
          </a:p>
        </p:txBody>
      </p:sp>
      <p:sp>
        <p:nvSpPr>
          <p:cNvPr id="108547" name="Rectangle 3">
            <a:extLst>
              <a:ext uri="{FF2B5EF4-FFF2-40B4-BE49-F238E27FC236}">
                <a16:creationId xmlns:a16="http://schemas.microsoft.com/office/drawing/2014/main" id="{9C970DD4-C3F3-4C09-A862-54E542D9E433}"/>
              </a:ext>
            </a:extLst>
          </p:cNvPr>
          <p:cNvSpPr>
            <a:spLocks noGrp="1" noChangeArrowheads="1"/>
          </p:cNvSpPr>
          <p:nvPr>
            <p:ph idx="1"/>
          </p:nvPr>
        </p:nvSpPr>
        <p:spPr>
          <a:xfrm>
            <a:off x="206062" y="864514"/>
            <a:ext cx="9528686" cy="5040932"/>
          </a:xfrm>
        </p:spPr>
        <p:txBody>
          <a:bodyPr>
            <a:normAutofit/>
          </a:bodyPr>
          <a:lstStyle/>
          <a:p>
            <a:pPr eaLnBrk="1" hangingPunct="1"/>
            <a:endParaRPr lang="en-US" altLang="en-US" sz="813" dirty="0"/>
          </a:p>
          <a:p>
            <a:pPr marL="0" indent="0" eaLnBrk="1" hangingPunct="1">
              <a:buNone/>
            </a:pPr>
            <a:r>
              <a:rPr lang="en-US" altLang="en-US" sz="2800" dirty="0"/>
              <a:t>1</a:t>
            </a:r>
            <a:r>
              <a:rPr lang="en-US" altLang="en-US" sz="2800" dirty="0" smtClean="0"/>
              <a:t>. Remember</a:t>
            </a:r>
            <a:r>
              <a:rPr lang="en-US" altLang="en-US" sz="2800" dirty="0"/>
              <a:t>, bad feelings: don’t last; have a purpose; and galvanise us to do things </a:t>
            </a:r>
            <a:r>
              <a:rPr lang="en-US" altLang="en-US" sz="2800" dirty="0" smtClean="0"/>
              <a:t>differently</a:t>
            </a:r>
            <a:endParaRPr lang="en-US" altLang="en-US" sz="2800" dirty="0"/>
          </a:p>
          <a:p>
            <a:pPr marL="0" indent="0" eaLnBrk="1" hangingPunct="1">
              <a:buNone/>
            </a:pPr>
            <a:r>
              <a:rPr lang="en-US" altLang="en-US" sz="2800" dirty="0"/>
              <a:t>2</a:t>
            </a:r>
            <a:r>
              <a:rPr lang="en-US" altLang="en-US" sz="2800" dirty="0" smtClean="0"/>
              <a:t>. Try </a:t>
            </a:r>
            <a:r>
              <a:rPr lang="en-US" altLang="en-US" sz="2800" dirty="0"/>
              <a:t>to normalise young people’s set-backs. Help them to see they are not abnormal in having difficulties in </a:t>
            </a:r>
            <a:r>
              <a:rPr lang="en-US" altLang="en-US" sz="2800" dirty="0" smtClean="0"/>
              <a:t>life</a:t>
            </a:r>
            <a:endParaRPr lang="en-US" altLang="en-US" sz="2800" dirty="0"/>
          </a:p>
          <a:p>
            <a:pPr marL="0" indent="0" eaLnBrk="1" hangingPunct="1">
              <a:buNone/>
            </a:pPr>
            <a:r>
              <a:rPr lang="en-US" altLang="en-US" sz="2800" dirty="0"/>
              <a:t>3</a:t>
            </a:r>
            <a:r>
              <a:rPr lang="en-US" altLang="en-US" sz="2800" dirty="0" smtClean="0"/>
              <a:t>. Help </a:t>
            </a:r>
            <a:r>
              <a:rPr lang="en-US" altLang="en-US" sz="2800" dirty="0"/>
              <a:t>them to see that problems can be </a:t>
            </a:r>
            <a:r>
              <a:rPr lang="en-US" altLang="en-US" sz="2800" dirty="0" smtClean="0"/>
              <a:t>solved</a:t>
            </a:r>
            <a:endParaRPr lang="en-US" altLang="en-US" sz="2800" dirty="0"/>
          </a:p>
          <a:p>
            <a:pPr marL="0" indent="0" eaLnBrk="1" hangingPunct="1">
              <a:buNone/>
            </a:pPr>
            <a:r>
              <a:rPr lang="en-US" altLang="en-US" sz="2800" dirty="0"/>
              <a:t>4</a:t>
            </a:r>
            <a:r>
              <a:rPr lang="en-US" altLang="en-US" sz="2800" dirty="0" smtClean="0"/>
              <a:t>. Encourage </a:t>
            </a:r>
            <a:r>
              <a:rPr lang="en-US" altLang="en-US" sz="2800" dirty="0"/>
              <a:t>young people to keep things in perspective – the problem is usually confined to only one part of their </a:t>
            </a:r>
            <a:r>
              <a:rPr lang="en-US" altLang="en-US" sz="2800" dirty="0" smtClean="0"/>
              <a:t>lives</a:t>
            </a:r>
            <a:endParaRPr lang="en-US" altLang="en-US" sz="2800" dirty="0"/>
          </a:p>
          <a:p>
            <a:pPr marL="0" indent="0" eaLnBrk="1" hangingPunct="1">
              <a:buNone/>
            </a:pPr>
            <a:r>
              <a:rPr lang="en-US" altLang="en-US" sz="2800" dirty="0"/>
              <a:t>5</a:t>
            </a:r>
            <a:r>
              <a:rPr lang="en-US" altLang="en-US" sz="2800" dirty="0" smtClean="0"/>
              <a:t>. Remember </a:t>
            </a:r>
            <a:r>
              <a:rPr lang="en-US" altLang="en-US" sz="2800" dirty="0"/>
              <a:t>the value of humour – laughing can be a great release (but only if it is well-intentioned</a:t>
            </a:r>
            <a:r>
              <a:rPr lang="en-US" altLang="en-US" sz="2800" dirty="0" smtClean="0"/>
              <a:t>) </a:t>
            </a:r>
            <a:endParaRPr lang="en-US" altLang="en-US" sz="2800"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16618571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038" y="1275008"/>
            <a:ext cx="8543925" cy="4901955"/>
          </a:xfrm>
        </p:spPr>
        <p:txBody>
          <a:bodyPr>
            <a:normAutofit lnSpcReduction="10000"/>
          </a:bodyPr>
          <a:lstStyle/>
          <a:p>
            <a:pPr marL="0" indent="0">
              <a:buNone/>
            </a:pPr>
            <a:r>
              <a:rPr lang="en-US" altLang="en-US" sz="2800" dirty="0"/>
              <a:t>6</a:t>
            </a:r>
            <a:r>
              <a:rPr lang="en-US" altLang="en-US" sz="2800" dirty="0" smtClean="0"/>
              <a:t>. Encourage </a:t>
            </a:r>
            <a:r>
              <a:rPr lang="en-US" altLang="en-US" sz="2800" dirty="0"/>
              <a:t>young people to accept responsibility for their </a:t>
            </a:r>
            <a:r>
              <a:rPr lang="en-US" altLang="en-US" sz="2800" dirty="0" smtClean="0"/>
              <a:t>actions</a:t>
            </a:r>
            <a:endParaRPr lang="en-US" altLang="en-US" sz="2800" dirty="0"/>
          </a:p>
          <a:p>
            <a:pPr marL="0" indent="0">
              <a:buNone/>
            </a:pPr>
            <a:r>
              <a:rPr lang="en-US" altLang="en-US" sz="2800" dirty="0"/>
              <a:t>7</a:t>
            </a:r>
            <a:r>
              <a:rPr lang="en-US" altLang="en-US" sz="2800" dirty="0" smtClean="0"/>
              <a:t>. When </a:t>
            </a:r>
            <a:r>
              <a:rPr lang="en-US" altLang="en-US" sz="2800" dirty="0"/>
              <a:t>reading stories, or discussing events, point out how people manage to overcome </a:t>
            </a:r>
            <a:r>
              <a:rPr lang="en-US" altLang="en-US" sz="2800" dirty="0" smtClean="0"/>
              <a:t>difficulties</a:t>
            </a:r>
            <a:endParaRPr lang="en-US" altLang="en-US" sz="2800" dirty="0"/>
          </a:p>
          <a:p>
            <a:pPr marL="0" indent="0">
              <a:buNone/>
            </a:pPr>
            <a:r>
              <a:rPr lang="en-US" altLang="en-US" sz="2800" dirty="0"/>
              <a:t>8</a:t>
            </a:r>
            <a:r>
              <a:rPr lang="en-US" altLang="en-US" sz="2800" dirty="0" smtClean="0"/>
              <a:t>. Remember </a:t>
            </a:r>
            <a:r>
              <a:rPr lang="en-US" altLang="en-US" sz="2800" dirty="0"/>
              <a:t>that learning is often frustrating. Encourage young people to persist and believe they can get </a:t>
            </a:r>
            <a:r>
              <a:rPr lang="en-US" altLang="en-US" sz="2800" dirty="0" smtClean="0"/>
              <a:t>there</a:t>
            </a:r>
            <a:endParaRPr lang="en-US" altLang="en-US" sz="2800" dirty="0"/>
          </a:p>
          <a:p>
            <a:pPr marL="0" indent="0">
              <a:buNone/>
            </a:pPr>
            <a:r>
              <a:rPr lang="en-US" altLang="en-US" sz="2800" dirty="0"/>
              <a:t>9</a:t>
            </a:r>
            <a:r>
              <a:rPr lang="en-US" altLang="en-US" sz="2800" dirty="0" smtClean="0"/>
              <a:t>. Provide </a:t>
            </a:r>
            <a:r>
              <a:rPr lang="en-US" altLang="en-US" sz="2800" dirty="0"/>
              <a:t>support. Help them to see there are people who care about them and can give them help and advice when </a:t>
            </a:r>
            <a:r>
              <a:rPr lang="en-US" altLang="en-US" sz="2800" dirty="0" smtClean="0"/>
              <a:t>needed</a:t>
            </a:r>
            <a:endParaRPr lang="en-US" altLang="en-US" sz="2800" dirty="0"/>
          </a:p>
          <a:p>
            <a:pPr marL="0" indent="0">
              <a:buNone/>
            </a:pPr>
            <a:r>
              <a:rPr lang="en-US" altLang="en-US" sz="2800" dirty="0"/>
              <a:t>10</a:t>
            </a:r>
            <a:r>
              <a:rPr lang="en-US" altLang="en-US" sz="2800" dirty="0" smtClean="0"/>
              <a:t>. Create </a:t>
            </a:r>
            <a:r>
              <a:rPr lang="en-US" altLang="en-US" sz="2800" dirty="0"/>
              <a:t>a positive environment, that </a:t>
            </a:r>
            <a:r>
              <a:rPr lang="en-US" altLang="en-US" sz="2800" dirty="0" smtClean="0"/>
              <a:t>emphasizes </a:t>
            </a:r>
            <a:r>
              <a:rPr lang="en-US" altLang="en-US" sz="2800" dirty="0"/>
              <a:t>the importance of relationships and a sense of purpose: there is more to life than the way they </a:t>
            </a:r>
            <a:r>
              <a:rPr lang="en-US" altLang="en-US" sz="2800" dirty="0" smtClean="0"/>
              <a:t>feel</a:t>
            </a:r>
            <a:endParaRPr lang="en-US" altLang="en-US" sz="2800" dirty="0"/>
          </a:p>
          <a:p>
            <a:endParaRPr lang="en-GB" dirty="0"/>
          </a:p>
        </p:txBody>
      </p:sp>
      <p:sp>
        <p:nvSpPr>
          <p:cNvPr id="4" name="Rectangle 2">
            <a:extLst>
              <a:ext uri="{FF2B5EF4-FFF2-40B4-BE49-F238E27FC236}">
                <a16:creationId xmlns:a16="http://schemas.microsoft.com/office/drawing/2014/main" id="{04DE9B3A-E49F-4011-93F3-9F8DD2BA1A99}"/>
              </a:ext>
            </a:extLst>
          </p:cNvPr>
          <p:cNvSpPr>
            <a:spLocks noGrp="1" noChangeArrowheads="1"/>
          </p:cNvSpPr>
          <p:nvPr>
            <p:ph type="title"/>
          </p:nvPr>
        </p:nvSpPr>
        <p:spPr/>
        <p:txBody>
          <a:bodyPr>
            <a:normAutofit/>
          </a:bodyPr>
          <a:lstStyle/>
          <a:p>
            <a:pPr algn="ctr" eaLnBrk="1" hangingPunct="1"/>
            <a:r>
              <a:rPr lang="en-GB" altLang="en-US" sz="4000" b="1" dirty="0"/>
              <a:t>Summary –building resilience</a:t>
            </a:r>
            <a:r>
              <a:rPr lang="en-GB" altLang="en-US" sz="2763" dirty="0"/>
              <a:t/>
            </a:r>
            <a:br>
              <a:rPr lang="en-GB" altLang="en-US" sz="2763" dirty="0"/>
            </a:br>
            <a:endParaRPr lang="en-US" altLang="en-US" sz="2763" dirty="0"/>
          </a:p>
        </p:txBody>
      </p:sp>
      <p:pic>
        <p:nvPicPr>
          <p:cNvPr id="5" name="Picture 4"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7164" y="5403850"/>
            <a:ext cx="1454150" cy="1454150"/>
          </a:xfrm>
          <a:prstGeom prst="rect">
            <a:avLst/>
          </a:prstGeom>
          <a:noFill/>
          <a:ln>
            <a:noFill/>
          </a:ln>
        </p:spPr>
      </p:pic>
    </p:spTree>
    <p:extLst>
      <p:ext uri="{BB962C8B-B14F-4D97-AF65-F5344CB8AC3E}">
        <p14:creationId xmlns:p14="http://schemas.microsoft.com/office/powerpoint/2010/main" val="3725084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119270"/>
            <a:ext cx="8543925" cy="1571419"/>
          </a:xfrm>
        </p:spPr>
        <p:txBody>
          <a:bodyPr/>
          <a:lstStyle/>
          <a:p>
            <a:pPr algn="ctr"/>
            <a:r>
              <a:rPr lang="en-GB" b="1" dirty="0" smtClean="0"/>
              <a:t>Key skills for education and life</a:t>
            </a:r>
            <a:endParaRPr lang="en-GB" b="1"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graphicFrame>
        <p:nvGraphicFramePr>
          <p:cNvPr id="9" name="Content Placeholder 8"/>
          <p:cNvGraphicFramePr>
            <a:graphicFrameLocks noGrp="1"/>
          </p:cNvGraphicFramePr>
          <p:nvPr>
            <p:ph idx="1"/>
            <p:extLst>
              <p:ext uri="{D42A27DB-BD31-4B8C-83A1-F6EECF244321}">
                <p14:modId xmlns:p14="http://schemas.microsoft.com/office/powerpoint/2010/main" val="2005896754"/>
              </p:ext>
            </p:extLst>
          </p:nvPr>
        </p:nvGraphicFramePr>
        <p:xfrm>
          <a:off x="559179" y="638331"/>
          <a:ext cx="8787641" cy="5588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518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1157" y="271646"/>
            <a:ext cx="7772400" cy="1470025"/>
          </a:xfrm>
        </p:spPr>
        <p:txBody>
          <a:bodyPr/>
          <a:lstStyle/>
          <a:p>
            <a:r>
              <a:rPr lang="en-GB" dirty="0" smtClean="0"/>
              <a:t>Responsible Decision Making</a:t>
            </a:r>
            <a:endParaRPr lang="en-GB" dirty="0"/>
          </a:p>
        </p:txBody>
      </p:sp>
      <p:sp>
        <p:nvSpPr>
          <p:cNvPr id="4" name="Oval Callout 3"/>
          <p:cNvSpPr/>
          <p:nvPr/>
        </p:nvSpPr>
        <p:spPr>
          <a:xfrm>
            <a:off x="1330896" y="2492896"/>
            <a:ext cx="7654552" cy="2880320"/>
          </a:xfrm>
          <a:prstGeom prst="wedgeEllipseCallout">
            <a:avLst>
              <a:gd name="adj1" fmla="val -29491"/>
              <a:gd name="adj2" fmla="val 72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“It’s </a:t>
            </a:r>
            <a:r>
              <a:rPr lang="en-GB" sz="3600" dirty="0"/>
              <a:t>a much bigger step for parents than the children themselves…they take it in their stride</a:t>
            </a:r>
            <a:r>
              <a:rPr lang="en-GB" sz="3600" dirty="0" smtClean="0"/>
              <a:t>!”</a:t>
            </a:r>
          </a:p>
        </p:txBody>
      </p:sp>
      <p:pic>
        <p:nvPicPr>
          <p:cNvPr id="5" name="Picture 4"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373605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our parents  think…..</a:t>
            </a:r>
            <a:endParaRPr lang="en-GB"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
        <p:nvSpPr>
          <p:cNvPr id="5" name="Oval Callout 4"/>
          <p:cNvSpPr/>
          <p:nvPr/>
        </p:nvSpPr>
        <p:spPr>
          <a:xfrm>
            <a:off x="4572000" y="1573917"/>
            <a:ext cx="4248472" cy="1872208"/>
          </a:xfrm>
          <a:prstGeom prst="wedgeEllipseCallout">
            <a:avLst>
              <a:gd name="adj1" fmla="val 35910"/>
              <a:gd name="adj2" fmla="val 7878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The biggest surprise was how independent they become.  They rise to the challenge more than you think they would.</a:t>
            </a:r>
          </a:p>
        </p:txBody>
      </p:sp>
      <p:sp>
        <p:nvSpPr>
          <p:cNvPr id="6" name="Oval Callout 5"/>
          <p:cNvSpPr/>
          <p:nvPr/>
        </p:nvSpPr>
        <p:spPr>
          <a:xfrm>
            <a:off x="611560" y="3861048"/>
            <a:ext cx="3960440" cy="2088232"/>
          </a:xfrm>
          <a:prstGeom prst="wedgeEllipseCallout">
            <a:avLst>
              <a:gd name="adj1" fmla="val 44933"/>
              <a:gd name="adj2" fmla="val 7775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It takes time to get used to the children being more in charge of information flow between home and school.</a:t>
            </a:r>
          </a:p>
        </p:txBody>
      </p:sp>
      <p:sp>
        <p:nvSpPr>
          <p:cNvPr id="7" name="Oval Callout 6"/>
          <p:cNvSpPr/>
          <p:nvPr/>
        </p:nvSpPr>
        <p:spPr>
          <a:xfrm>
            <a:off x="5688124" y="4293096"/>
            <a:ext cx="2592288" cy="1872208"/>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Don’t worry everything always works out </a:t>
            </a:r>
            <a:r>
              <a:rPr lang="en-GB" dirty="0" smtClean="0"/>
              <a:t>fine!</a:t>
            </a:r>
            <a:endParaRPr lang="en-GB" dirty="0"/>
          </a:p>
        </p:txBody>
      </p:sp>
    </p:spTree>
    <p:extLst>
      <p:ext uri="{BB962C8B-B14F-4D97-AF65-F5344CB8AC3E}">
        <p14:creationId xmlns:p14="http://schemas.microsoft.com/office/powerpoint/2010/main" val="18958195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Our top tips….</a:t>
            </a:r>
            <a:br>
              <a:rPr lang="en-GB" dirty="0" smtClean="0">
                <a:solidFill>
                  <a:srgbClr val="FF0000"/>
                </a:solidFill>
              </a:rPr>
            </a:br>
            <a:r>
              <a:rPr lang="en-GB" dirty="0" smtClean="0">
                <a:solidFill>
                  <a:srgbClr val="FF0000"/>
                </a:solidFill>
              </a:rPr>
              <a:t>Before your child starts</a:t>
            </a:r>
            <a:endParaRPr lang="en-GB" dirty="0">
              <a:solidFill>
                <a:srgbClr val="FF0000"/>
              </a:solidFill>
            </a:endParaRPr>
          </a:p>
        </p:txBody>
      </p:sp>
      <p:sp>
        <p:nvSpPr>
          <p:cNvPr id="3" name="Content Placeholder 2"/>
          <p:cNvSpPr>
            <a:spLocks noGrp="1"/>
          </p:cNvSpPr>
          <p:nvPr>
            <p:ph idx="1"/>
          </p:nvPr>
        </p:nvSpPr>
        <p:spPr/>
        <p:txBody>
          <a:bodyPr>
            <a:normAutofit/>
          </a:bodyPr>
          <a:lstStyle/>
          <a:p>
            <a:pPr lvl="0"/>
            <a:r>
              <a:rPr lang="en-GB" dirty="0" smtClean="0"/>
              <a:t>Time </a:t>
            </a:r>
            <a:r>
              <a:rPr lang="en-GB" dirty="0"/>
              <a:t>the journey to school</a:t>
            </a:r>
          </a:p>
          <a:p>
            <a:pPr lvl="0"/>
            <a:r>
              <a:rPr lang="en-GB" dirty="0"/>
              <a:t>Be sure your child is clear about what time they are expected to be home and what to do if they are held up for any </a:t>
            </a:r>
            <a:r>
              <a:rPr lang="en-GB" dirty="0" smtClean="0"/>
              <a:t>reason </a:t>
            </a:r>
            <a:endParaRPr lang="en-GB" dirty="0"/>
          </a:p>
          <a:p>
            <a:pPr lvl="0"/>
            <a:r>
              <a:rPr lang="en-GB" dirty="0"/>
              <a:t>Make sure they know/have your contact </a:t>
            </a:r>
            <a:r>
              <a:rPr lang="en-GB" dirty="0" smtClean="0"/>
              <a:t>numbers</a:t>
            </a:r>
            <a:endParaRPr lang="en-GB" dirty="0"/>
          </a:p>
          <a:p>
            <a:pPr lvl="0"/>
            <a:r>
              <a:rPr lang="en-GB" dirty="0"/>
              <a:t>Work out with your child what time they will need to get up to get to school on time. Work backwards from the time they need to be at school. Include all the things they will need to </a:t>
            </a:r>
            <a:r>
              <a:rPr lang="en-GB" dirty="0" smtClean="0"/>
              <a:t>do</a:t>
            </a:r>
            <a:endParaRPr lang="en-GB" dirty="0"/>
          </a:p>
          <a:p>
            <a:pPr lvl="0"/>
            <a:r>
              <a:rPr lang="en-GB" dirty="0"/>
              <a:t>Agree a bedtime for school days with your child that will ensure they get enough </a:t>
            </a:r>
            <a:r>
              <a:rPr lang="en-GB" dirty="0" smtClean="0"/>
              <a:t>sleep </a:t>
            </a:r>
            <a:endParaRPr lang="en-GB" dirty="0"/>
          </a:p>
          <a:p>
            <a:pPr lvl="0"/>
            <a:r>
              <a:rPr lang="en-GB" dirty="0"/>
              <a:t>Help your child organise their living space at home so that they have a place for everything to do with school. Try to make sure they have access to a desk, good light and storage space for their school </a:t>
            </a:r>
            <a:r>
              <a:rPr lang="en-GB" dirty="0" smtClean="0"/>
              <a:t>books</a:t>
            </a:r>
            <a:endParaRPr lang="en-GB" dirty="0"/>
          </a:p>
          <a:p>
            <a:endParaRPr lang="en-GB"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3415" y="349088"/>
            <a:ext cx="1433094" cy="1341601"/>
          </a:xfrm>
          <a:prstGeom prst="rect">
            <a:avLst/>
          </a:prstGeom>
          <a:noFill/>
          <a:ln>
            <a:noFill/>
          </a:ln>
        </p:spPr>
      </p:pic>
    </p:spTree>
    <p:extLst>
      <p:ext uri="{BB962C8B-B14F-4D97-AF65-F5344CB8AC3E}">
        <p14:creationId xmlns:p14="http://schemas.microsoft.com/office/powerpoint/2010/main" val="133996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038" y="703385"/>
            <a:ext cx="8427793" cy="5473578"/>
          </a:xfrm>
        </p:spPr>
        <p:txBody>
          <a:bodyPr>
            <a:normAutofit/>
          </a:bodyPr>
          <a:lstStyle/>
          <a:p>
            <a:pPr lvl="0"/>
            <a:r>
              <a:rPr lang="en-GB" dirty="0"/>
              <a:t>Equip them with the tools they will need at home.  It can be useful to have spare items so that they can still do their homework if they leave their pencil case at school.  A useful home tool kit consists of pencils, pens, rubber, sharpener, crayons, felt pens, ruler, maths equipment (protractor, compass, set-square and calculator), </a:t>
            </a:r>
            <a:r>
              <a:rPr lang="en-GB" dirty="0" err="1"/>
              <a:t>sellotape</a:t>
            </a:r>
            <a:r>
              <a:rPr lang="en-GB" dirty="0"/>
              <a:t>, glue-stick, paper (lined and plain) and plastic </a:t>
            </a:r>
            <a:r>
              <a:rPr lang="en-GB" dirty="0" smtClean="0"/>
              <a:t>wallets </a:t>
            </a:r>
            <a:endParaRPr lang="en-GB" dirty="0"/>
          </a:p>
          <a:p>
            <a:pPr lvl="0"/>
            <a:r>
              <a:rPr lang="en-GB" dirty="0"/>
              <a:t>A box file or stacking system is useful for pupils with organisational problems each file can be labelled with a subject and all books and worksheets can be kept ready to pull out and put in the school-bag when </a:t>
            </a:r>
            <a:r>
              <a:rPr lang="en-GB" dirty="0" smtClean="0"/>
              <a:t>required</a:t>
            </a:r>
            <a:endParaRPr lang="en-GB" dirty="0"/>
          </a:p>
          <a:p>
            <a:pPr lvl="0"/>
            <a:r>
              <a:rPr lang="en-GB" dirty="0"/>
              <a:t>A labelled A4 plastic or card folder to take to school for each subject is useful – pupils are given lots of worksheets which they are not used to organising. Folders can hold all work sheets, books </a:t>
            </a:r>
            <a:r>
              <a:rPr lang="en-GB" dirty="0" smtClean="0"/>
              <a:t>etc. </a:t>
            </a:r>
            <a:endParaRPr lang="en-GB" dirty="0"/>
          </a:p>
          <a:p>
            <a:pPr lvl="0"/>
            <a:r>
              <a:rPr lang="en-GB" dirty="0"/>
              <a:t>An additional A4 plastic or card folder for finished homework is useful for children with poor memories – they can check it each lesson to see if there is homework to be given </a:t>
            </a:r>
            <a:r>
              <a:rPr lang="en-GB" dirty="0" smtClean="0"/>
              <a:t>in </a:t>
            </a:r>
            <a:endParaRPr lang="en-GB" dirty="0"/>
          </a:p>
          <a:p>
            <a:endParaRPr lang="en-GB" dirty="0"/>
          </a:p>
        </p:txBody>
      </p:sp>
    </p:spTree>
    <p:extLst>
      <p:ext uri="{BB962C8B-B14F-4D97-AF65-F5344CB8AC3E}">
        <p14:creationId xmlns:p14="http://schemas.microsoft.com/office/powerpoint/2010/main" val="13536325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solidFill>
                <a:srgbClr val="FF0000"/>
              </a:solidFill>
            </a:endParaRPr>
          </a:p>
        </p:txBody>
      </p:sp>
      <p:sp>
        <p:nvSpPr>
          <p:cNvPr id="3" name="Content Placeholder 2"/>
          <p:cNvSpPr>
            <a:spLocks noGrp="1"/>
          </p:cNvSpPr>
          <p:nvPr>
            <p:ph idx="1"/>
          </p:nvPr>
        </p:nvSpPr>
        <p:spPr/>
        <p:txBody>
          <a:bodyPr>
            <a:normAutofit/>
          </a:bodyPr>
          <a:lstStyle/>
          <a:p>
            <a:pPr lvl="0"/>
            <a:r>
              <a:rPr lang="en-GB" dirty="0"/>
              <a:t>If possible, be around for your child for the first few days/weeks and “supervise”. Praise and encourage independence but be ready to offer a helping </a:t>
            </a:r>
            <a:r>
              <a:rPr lang="en-GB" dirty="0" smtClean="0"/>
              <a:t>hand </a:t>
            </a:r>
            <a:endParaRPr lang="en-GB" dirty="0"/>
          </a:p>
          <a:p>
            <a:pPr lvl="0"/>
            <a:r>
              <a:rPr lang="en-GB" dirty="0" smtClean="0"/>
              <a:t>Decide </a:t>
            </a:r>
            <a:r>
              <a:rPr lang="en-GB" dirty="0"/>
              <a:t>on responsibilities  </a:t>
            </a:r>
            <a:r>
              <a:rPr lang="en-GB" dirty="0" smtClean="0"/>
              <a:t>who does what – parent / child?</a:t>
            </a:r>
            <a:endParaRPr lang="en-GB" dirty="0"/>
          </a:p>
          <a:p>
            <a:pPr lvl="0"/>
            <a:r>
              <a:rPr lang="en-GB" dirty="0"/>
              <a:t>Keep your side of the bargain - carry out the tasks you said you would!</a:t>
            </a:r>
          </a:p>
          <a:p>
            <a:pPr lvl="0"/>
            <a:r>
              <a:rPr lang="en-GB" dirty="0" smtClean="0"/>
              <a:t>Encourage </a:t>
            </a:r>
            <a:r>
              <a:rPr lang="en-GB" dirty="0"/>
              <a:t>your child to put everything out </a:t>
            </a:r>
            <a:r>
              <a:rPr lang="en-GB" dirty="0" smtClean="0"/>
              <a:t>the </a:t>
            </a:r>
            <a:r>
              <a:rPr lang="en-GB" dirty="0"/>
              <a:t>night </a:t>
            </a:r>
            <a:r>
              <a:rPr lang="en-GB" dirty="0" smtClean="0"/>
              <a:t>before</a:t>
            </a:r>
          </a:p>
          <a:p>
            <a:r>
              <a:rPr lang="en-GB" dirty="0"/>
              <a:t>Have a system for making sure that clothes are clean and ready – the earlier children start to take responsibility the better, but whoever does it, both parties need to know the </a:t>
            </a:r>
            <a:r>
              <a:rPr lang="en-GB" dirty="0" smtClean="0"/>
              <a:t>system</a:t>
            </a:r>
            <a:endParaRPr lang="en-GB" dirty="0"/>
          </a:p>
          <a:p>
            <a:pPr lvl="0"/>
            <a:endParaRPr lang="en-GB"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14797741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038" y="599606"/>
            <a:ext cx="8543925" cy="5756223"/>
          </a:xfrm>
        </p:spPr>
        <p:txBody>
          <a:bodyPr>
            <a:normAutofit fontScale="92500" lnSpcReduction="10000"/>
          </a:bodyPr>
          <a:lstStyle/>
          <a:p>
            <a:pPr lvl="0"/>
            <a:r>
              <a:rPr lang="en-GB" dirty="0" smtClean="0"/>
              <a:t>Teach </a:t>
            </a:r>
            <a:r>
              <a:rPr lang="en-GB" dirty="0"/>
              <a:t>a routine for ‘emptying </a:t>
            </a:r>
            <a:r>
              <a:rPr lang="en-GB" dirty="0" smtClean="0"/>
              <a:t>their </a:t>
            </a:r>
            <a:r>
              <a:rPr lang="en-GB" dirty="0"/>
              <a:t>bag’. The subject folders or books are replaced in the system. Any subjects for which homework is required are placed in homework to be done pile. Do this with your child to begin with if necessary, then gradually let them take over. Even when your child “has got it” do “spot checks” every so </a:t>
            </a:r>
            <a:r>
              <a:rPr lang="en-GB" dirty="0" smtClean="0"/>
              <a:t>often</a:t>
            </a:r>
            <a:endParaRPr lang="en-GB" dirty="0"/>
          </a:p>
          <a:p>
            <a:pPr lvl="0"/>
            <a:r>
              <a:rPr lang="en-GB" dirty="0"/>
              <a:t>Encourage your child to glue any worksheet/odd bits of paper into their workbook if possible each night – otherwise the sheer volume of bits of paper becomes </a:t>
            </a:r>
            <a:r>
              <a:rPr lang="en-GB" dirty="0" smtClean="0"/>
              <a:t>impossible</a:t>
            </a:r>
            <a:endParaRPr lang="en-GB" dirty="0"/>
          </a:p>
          <a:p>
            <a:pPr lvl="0"/>
            <a:r>
              <a:rPr lang="en-GB" dirty="0"/>
              <a:t>When homework is completed supervise the packing of the bag. This is best done the night </a:t>
            </a:r>
            <a:r>
              <a:rPr lang="en-GB" dirty="0" smtClean="0"/>
              <a:t>before</a:t>
            </a:r>
            <a:endParaRPr lang="en-GB" dirty="0"/>
          </a:p>
          <a:p>
            <a:pPr lvl="0"/>
            <a:r>
              <a:rPr lang="en-GB" dirty="0"/>
              <a:t>A displayed </a:t>
            </a:r>
            <a:r>
              <a:rPr lang="en-GB" dirty="0" smtClean="0"/>
              <a:t>timetable </a:t>
            </a:r>
            <a:r>
              <a:rPr lang="en-GB" dirty="0"/>
              <a:t>can be used as a checklist for subject folders and equipment. Get them to write the equipment needed at the top of each </a:t>
            </a:r>
            <a:r>
              <a:rPr lang="en-GB" dirty="0" smtClean="0"/>
              <a:t>day</a:t>
            </a:r>
            <a:endParaRPr lang="en-GB" dirty="0"/>
          </a:p>
          <a:p>
            <a:pPr lvl="0"/>
            <a:r>
              <a:rPr lang="en-GB" dirty="0"/>
              <a:t>Encourage your child to check their planner for any reminders/notes each night. It’s usually worth double checking! </a:t>
            </a:r>
          </a:p>
          <a:p>
            <a:pPr lvl="0"/>
            <a:r>
              <a:rPr lang="en-GB" dirty="0"/>
              <a:t>If you know your child has food technology on a certain day, check at the beginning of the week if they need ingredients – searching through cupboards on the morning is not to be recommended! </a:t>
            </a:r>
          </a:p>
          <a:p>
            <a:endParaRPr lang="en-GB" dirty="0"/>
          </a:p>
          <a:p>
            <a:endParaRPr lang="en-GB"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9463" y="5403850"/>
            <a:ext cx="1454150" cy="1454150"/>
          </a:xfrm>
          <a:prstGeom prst="rect">
            <a:avLst/>
          </a:prstGeom>
          <a:noFill/>
          <a:ln>
            <a:noFill/>
          </a:ln>
        </p:spPr>
      </p:pic>
    </p:spTree>
    <p:extLst>
      <p:ext uri="{BB962C8B-B14F-4D97-AF65-F5344CB8AC3E}">
        <p14:creationId xmlns:p14="http://schemas.microsoft.com/office/powerpoint/2010/main" val="22790545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tips from our pupils…..</a:t>
            </a:r>
            <a:endParaRPr lang="en-GB"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
        <p:nvSpPr>
          <p:cNvPr id="5" name="Oval Callout 4"/>
          <p:cNvSpPr/>
          <p:nvPr/>
        </p:nvSpPr>
        <p:spPr>
          <a:xfrm>
            <a:off x="4572000" y="1573917"/>
            <a:ext cx="4248472" cy="1872208"/>
          </a:xfrm>
          <a:prstGeom prst="wedgeEllipseCallout">
            <a:avLst>
              <a:gd name="adj1" fmla="val 35910"/>
              <a:gd name="adj2" fmla="val 78780"/>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Get involved with everyone surrounding you and try your best in each lesson</a:t>
            </a:r>
          </a:p>
        </p:txBody>
      </p:sp>
      <p:sp>
        <p:nvSpPr>
          <p:cNvPr id="6" name="Oval Callout 5"/>
          <p:cNvSpPr/>
          <p:nvPr/>
        </p:nvSpPr>
        <p:spPr>
          <a:xfrm>
            <a:off x="427464" y="3813402"/>
            <a:ext cx="3960440" cy="2088232"/>
          </a:xfrm>
          <a:prstGeom prst="wedgeEllipseCallout">
            <a:avLst>
              <a:gd name="adj1" fmla="val 44933"/>
              <a:gd name="adj2" fmla="val 77759"/>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GB" dirty="0">
                <a:solidFill>
                  <a:schemeClr val="tx1"/>
                </a:solidFill>
              </a:rPr>
              <a:t>Try to make new friends as well as keeping old ones</a:t>
            </a:r>
            <a:endParaRPr lang="en-GB" dirty="0">
              <a:solidFill>
                <a:schemeClr val="tx1"/>
              </a:solidFill>
              <a:effectLst/>
            </a:endParaRPr>
          </a:p>
        </p:txBody>
      </p:sp>
      <p:sp>
        <p:nvSpPr>
          <p:cNvPr id="7" name="Oval Callout 6"/>
          <p:cNvSpPr/>
          <p:nvPr/>
        </p:nvSpPr>
        <p:spPr>
          <a:xfrm>
            <a:off x="1330375" y="1323805"/>
            <a:ext cx="2592288" cy="1872208"/>
          </a:xfrm>
          <a:prstGeom prst="wedgeEllipseCallout">
            <a:avLst/>
          </a:prstGeom>
          <a:solidFill>
            <a:srgbClr val="92D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solidFill>
                  <a:schemeClr val="tx1"/>
                </a:solidFill>
              </a:rPr>
              <a:t>Get involved in clubs</a:t>
            </a:r>
            <a:r>
              <a:rPr lang="en-GB" dirty="0" smtClean="0"/>
              <a:t>.</a:t>
            </a:r>
            <a:endParaRPr lang="en-GB" dirty="0"/>
          </a:p>
        </p:txBody>
      </p:sp>
      <p:sp>
        <p:nvSpPr>
          <p:cNvPr id="8" name="Oval Callout 7"/>
          <p:cNvSpPr/>
          <p:nvPr/>
        </p:nvSpPr>
        <p:spPr>
          <a:xfrm>
            <a:off x="5686594" y="4390855"/>
            <a:ext cx="2592288" cy="1872208"/>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Do not worry about anything</a:t>
            </a:r>
            <a:r>
              <a:rPr lang="en-GB" dirty="0"/>
              <a:t>.</a:t>
            </a:r>
          </a:p>
        </p:txBody>
      </p:sp>
    </p:spTree>
    <p:extLst>
      <p:ext uri="{BB962C8B-B14F-4D97-AF65-F5344CB8AC3E}">
        <p14:creationId xmlns:p14="http://schemas.microsoft.com/office/powerpoint/2010/main" val="2387372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tips from our pupils…..</a:t>
            </a:r>
            <a:endParaRPr lang="en-GB"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
        <p:nvSpPr>
          <p:cNvPr id="5" name="Oval Callout 4"/>
          <p:cNvSpPr/>
          <p:nvPr/>
        </p:nvSpPr>
        <p:spPr>
          <a:xfrm>
            <a:off x="4572000" y="1573917"/>
            <a:ext cx="4248472" cy="1872208"/>
          </a:xfrm>
          <a:prstGeom prst="wedgeEllipseCallout">
            <a:avLst>
              <a:gd name="adj1" fmla="val 35910"/>
              <a:gd name="adj2" fmla="val 78780"/>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GB" dirty="0">
                <a:solidFill>
                  <a:schemeClr val="tx1"/>
                </a:solidFill>
              </a:rPr>
              <a:t>Don’t get stressed about the homework because its gets better the more you do.</a:t>
            </a:r>
            <a:endParaRPr lang="en-GB" dirty="0">
              <a:solidFill>
                <a:schemeClr val="tx1"/>
              </a:solidFill>
              <a:effectLst/>
            </a:endParaRPr>
          </a:p>
        </p:txBody>
      </p:sp>
      <p:sp>
        <p:nvSpPr>
          <p:cNvPr id="6" name="Oval Callout 5"/>
          <p:cNvSpPr/>
          <p:nvPr/>
        </p:nvSpPr>
        <p:spPr>
          <a:xfrm>
            <a:off x="427464" y="3813402"/>
            <a:ext cx="3960440" cy="2088232"/>
          </a:xfrm>
          <a:prstGeom prst="wedgeEllipseCallout">
            <a:avLst>
              <a:gd name="adj1" fmla="val 44933"/>
              <a:gd name="adj2" fmla="val 77759"/>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GB" dirty="0" smtClean="0">
                <a:solidFill>
                  <a:schemeClr val="tx1"/>
                </a:solidFill>
                <a:effectLst/>
              </a:rPr>
              <a:t>Explore new things!</a:t>
            </a:r>
            <a:endParaRPr lang="en-GB" dirty="0">
              <a:solidFill>
                <a:schemeClr val="tx1"/>
              </a:solidFill>
              <a:effectLst/>
            </a:endParaRPr>
          </a:p>
        </p:txBody>
      </p:sp>
      <p:sp>
        <p:nvSpPr>
          <p:cNvPr id="7" name="Oval Callout 6"/>
          <p:cNvSpPr/>
          <p:nvPr/>
        </p:nvSpPr>
        <p:spPr>
          <a:xfrm>
            <a:off x="1330375" y="1323805"/>
            <a:ext cx="2592288" cy="1872208"/>
          </a:xfrm>
          <a:prstGeom prst="wedgeEllipseCallout">
            <a:avLst/>
          </a:prstGeom>
          <a:solidFill>
            <a:srgbClr val="92D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dirty="0">
                <a:solidFill>
                  <a:schemeClr val="tx1"/>
                </a:solidFill>
              </a:rPr>
              <a:t>The first days were much more relaxed so DO NOT STRESS!</a:t>
            </a:r>
            <a:endParaRPr lang="en-GB" dirty="0">
              <a:solidFill>
                <a:schemeClr val="tx1"/>
              </a:solidFill>
              <a:effectLst/>
            </a:endParaRPr>
          </a:p>
        </p:txBody>
      </p:sp>
      <p:sp>
        <p:nvSpPr>
          <p:cNvPr id="8" name="Oval Callout 7"/>
          <p:cNvSpPr/>
          <p:nvPr/>
        </p:nvSpPr>
        <p:spPr>
          <a:xfrm>
            <a:off x="5256288" y="4462572"/>
            <a:ext cx="2592288" cy="1872208"/>
          </a:xfrm>
          <a:prstGeom prst="wedgeEllipse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dirty="0">
                <a:solidFill>
                  <a:schemeClr val="tx1"/>
                </a:solidFill>
              </a:rPr>
              <a:t>Try hard in all lessons!</a:t>
            </a:r>
          </a:p>
          <a:p>
            <a:pPr algn="ctr"/>
            <a:endParaRPr lang="en-GB" dirty="0"/>
          </a:p>
        </p:txBody>
      </p:sp>
    </p:spTree>
    <p:extLst>
      <p:ext uri="{BB962C8B-B14F-4D97-AF65-F5344CB8AC3E}">
        <p14:creationId xmlns:p14="http://schemas.microsoft.com/office/powerpoint/2010/main" val="3430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a tutors perspective…</a:t>
            </a:r>
            <a:endParaRPr lang="en-GB" dirty="0"/>
          </a:p>
        </p:txBody>
      </p:sp>
      <p:sp>
        <p:nvSpPr>
          <p:cNvPr id="3" name="Content Placeholder 2"/>
          <p:cNvSpPr>
            <a:spLocks noGrp="1"/>
          </p:cNvSpPr>
          <p:nvPr>
            <p:ph idx="1"/>
          </p:nvPr>
        </p:nvSpPr>
        <p:spPr/>
        <p:txBody>
          <a:bodyPr/>
          <a:lstStyle/>
          <a:p>
            <a:r>
              <a:rPr lang="en-GB" dirty="0" smtClean="0"/>
              <a:t>Eating is important!</a:t>
            </a:r>
          </a:p>
          <a:p>
            <a:r>
              <a:rPr lang="en-GB" dirty="0" smtClean="0"/>
              <a:t>Clubs and activities</a:t>
            </a:r>
          </a:p>
          <a:p>
            <a:r>
              <a:rPr lang="en-GB" dirty="0" smtClean="0"/>
              <a:t>Have a structured routine at home – homework, bag checking, planner signing</a:t>
            </a:r>
          </a:p>
          <a:p>
            <a:r>
              <a:rPr lang="en-GB" dirty="0" smtClean="0"/>
              <a:t>Be properly equipped – write in pen!</a:t>
            </a:r>
          </a:p>
          <a:p>
            <a:r>
              <a:rPr lang="en-GB" dirty="0" smtClean="0"/>
              <a:t>Don’t let ‘issues’ develop</a:t>
            </a:r>
          </a:p>
          <a:p>
            <a:r>
              <a:rPr lang="en-GB" dirty="0" smtClean="0"/>
              <a:t>Make sure they can do up their shoes</a:t>
            </a:r>
          </a:p>
          <a:p>
            <a:r>
              <a:rPr lang="en-GB" dirty="0" smtClean="0"/>
              <a:t>Make sure they can tie a tie!</a:t>
            </a:r>
          </a:p>
          <a:p>
            <a:r>
              <a:rPr lang="en-GB" dirty="0" smtClean="0"/>
              <a:t>When they join us – don’t expect them to suddenly undergo a dramatic change (although some of them do!)</a:t>
            </a:r>
          </a:p>
          <a:p>
            <a:r>
              <a:rPr lang="en-GB" dirty="0" smtClean="0"/>
              <a:t>They will be exhausted I the first few weeks – bear with them!</a:t>
            </a:r>
          </a:p>
          <a:p>
            <a:endParaRPr lang="en-GB"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1543562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073" y="-76639"/>
            <a:ext cx="9102436" cy="6895349"/>
          </a:xfrm>
          <a:prstGeom prst="rect">
            <a:avLst/>
          </a:prstGeom>
        </p:spPr>
        <p:txBody>
          <a:bodyPr wrap="square">
            <a:spAutoFit/>
          </a:bodyPr>
          <a:lstStyle/>
          <a:p>
            <a:pP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Tips from year 7 </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Get involved with everyone surrounding you and try your best in each lesson.</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Try to make new friends as well as keeping old ones</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Do not worry about anything.</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You should try and get involved in clubs because they are fun!</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Do not always stay I your tutor room get involved and explore new places.</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Do not be a sheep because you will regret it later – do what you want to do.</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Try hard in all lessons!</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first days were much more relaxed so DO NOT STRESS!</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Don’t get stressed about the homework because its gets better the more you do.</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Join lots of clubs and get stuck into lots of trips. It will help to make new friends.</a:t>
            </a:r>
          </a:p>
          <a:p>
            <a:pPr marL="342900" lvl="0" indent="-342900">
              <a:lnSpc>
                <a:spcPct val="107000"/>
              </a:lnSpc>
              <a:spcAft>
                <a:spcPts val="80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Don’t worry you have no homework for 2 weeks!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0651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FCDD-A5DD-484F-A740-CAD8FEE3BEDC}"/>
              </a:ext>
            </a:extLst>
          </p:cNvPr>
          <p:cNvSpPr>
            <a:spLocks noGrp="1"/>
          </p:cNvSpPr>
          <p:nvPr>
            <p:ph type="ctrTitle"/>
          </p:nvPr>
        </p:nvSpPr>
        <p:spPr>
          <a:xfrm>
            <a:off x="681107" y="2612788"/>
            <a:ext cx="8172450" cy="2032130"/>
          </a:xfrm>
        </p:spPr>
        <p:txBody>
          <a:bodyPr>
            <a:normAutofit fontScale="90000"/>
          </a:bodyPr>
          <a:lstStyle/>
          <a:p>
            <a:pPr algn="ctr"/>
            <a:r>
              <a:rPr lang="en-GB" sz="3250" dirty="0"/>
              <a:t/>
            </a:r>
            <a:br>
              <a:rPr lang="en-GB" sz="3250" dirty="0"/>
            </a:br>
            <a:r>
              <a:rPr lang="en-GB" sz="3250" dirty="0"/>
              <a:t/>
            </a:r>
            <a:br>
              <a:rPr lang="en-GB" sz="3250" dirty="0"/>
            </a:br>
            <a:r>
              <a:rPr lang="en-GB" sz="3250" dirty="0"/>
              <a:t/>
            </a:r>
            <a:br>
              <a:rPr lang="en-GB" sz="3250" dirty="0"/>
            </a:br>
            <a:r>
              <a:rPr lang="en-GB" sz="3250" dirty="0"/>
              <a:t/>
            </a:r>
            <a:br>
              <a:rPr lang="en-GB" sz="3250" dirty="0"/>
            </a:br>
            <a:r>
              <a:rPr lang="en-GB" sz="3250" dirty="0"/>
              <a:t/>
            </a:r>
            <a:br>
              <a:rPr lang="en-GB" sz="3250" dirty="0"/>
            </a:br>
            <a:r>
              <a:rPr lang="en-GB" sz="3250" dirty="0"/>
              <a:t/>
            </a:r>
            <a:br>
              <a:rPr lang="en-GB" sz="3250" dirty="0"/>
            </a:br>
            <a:r>
              <a:rPr lang="en-GB" sz="4900" dirty="0"/>
              <a:t>Key skills for education … and life</a:t>
            </a:r>
            <a:br>
              <a:rPr lang="en-GB" sz="4900" dirty="0"/>
            </a:br>
            <a:r>
              <a:rPr lang="en-GB" sz="4900" dirty="0"/>
              <a:t/>
            </a:r>
            <a:br>
              <a:rPr lang="en-GB" sz="4900" dirty="0"/>
            </a:br>
            <a:r>
              <a:rPr lang="en-GB" sz="4900" dirty="0" smtClean="0">
                <a:solidFill>
                  <a:srgbClr val="00B050"/>
                </a:solidFill>
              </a:rPr>
              <a:t>Relationship skills</a:t>
            </a:r>
            <a:r>
              <a:rPr lang="en-GB" sz="3250" dirty="0"/>
              <a:t/>
            </a:r>
            <a:br>
              <a:rPr lang="en-GB" sz="3250" dirty="0"/>
            </a:br>
            <a:r>
              <a:rPr lang="en-GB" sz="3250" dirty="0"/>
              <a:t/>
            </a:r>
            <a:br>
              <a:rPr lang="en-GB" sz="3250" dirty="0"/>
            </a:br>
            <a:endParaRPr lang="en-GB" sz="3250" dirty="0"/>
          </a:p>
        </p:txBody>
      </p:sp>
      <p:pic>
        <p:nvPicPr>
          <p:cNvPr id="5" name="Picture 4"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1884968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What happens next?......</a:t>
            </a:r>
            <a:endParaRPr lang="en-GB" dirty="0">
              <a:solidFill>
                <a:srgbClr val="FF0000"/>
              </a:solidFill>
            </a:endParaRPr>
          </a:p>
        </p:txBody>
      </p:sp>
      <p:sp>
        <p:nvSpPr>
          <p:cNvPr id="3" name="Content Placeholder 2"/>
          <p:cNvSpPr>
            <a:spLocks noGrp="1"/>
          </p:cNvSpPr>
          <p:nvPr>
            <p:ph idx="1"/>
          </p:nvPr>
        </p:nvSpPr>
        <p:spPr/>
        <p:txBody>
          <a:bodyPr>
            <a:normAutofit/>
          </a:bodyPr>
          <a:lstStyle/>
          <a:p>
            <a:r>
              <a:rPr lang="en-GB" dirty="0" smtClean="0"/>
              <a:t>All pupils will be visited in schools by either Mrs Cathryn Saunders or </a:t>
            </a:r>
          </a:p>
          <a:p>
            <a:pPr marL="0" indent="0">
              <a:buNone/>
            </a:pPr>
            <a:r>
              <a:rPr lang="en-GB" dirty="0"/>
              <a:t> </a:t>
            </a:r>
            <a:r>
              <a:rPr lang="en-GB" dirty="0" smtClean="0"/>
              <a:t>  Mr Ian Davidson </a:t>
            </a:r>
          </a:p>
          <a:p>
            <a:r>
              <a:rPr lang="en-GB" dirty="0" smtClean="0"/>
              <a:t>Some will be visited by Mrs Louise Young SENCO or Mrs Tracy McKenzie</a:t>
            </a:r>
          </a:p>
          <a:p>
            <a:r>
              <a:rPr lang="en-GB" dirty="0" smtClean="0"/>
              <a:t>We talk to all the children and answer any questions they may have – even if they are coming on their own</a:t>
            </a:r>
          </a:p>
          <a:p>
            <a:r>
              <a:rPr lang="en-GB" dirty="0" smtClean="0"/>
              <a:t>We talk at length with their teachers</a:t>
            </a:r>
          </a:p>
          <a:p>
            <a:r>
              <a:rPr lang="en-GB" dirty="0" smtClean="0"/>
              <a:t>We will allocate them in to houses and tutor groups</a:t>
            </a:r>
          </a:p>
          <a:p>
            <a:r>
              <a:rPr lang="en-GB" dirty="0" smtClean="0"/>
              <a:t>They are invited to taster day –  Wednesday 3</a:t>
            </a:r>
            <a:r>
              <a:rPr lang="en-GB" baseline="30000" dirty="0" smtClean="0"/>
              <a:t>rd</a:t>
            </a:r>
            <a:r>
              <a:rPr lang="en-GB" dirty="0" smtClean="0"/>
              <a:t>  July</a:t>
            </a:r>
          </a:p>
          <a:p>
            <a:endParaRPr lang="en-GB"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334433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Taster day</a:t>
            </a:r>
            <a:endParaRPr lang="en-GB" dirty="0"/>
          </a:p>
        </p:txBody>
      </p:sp>
      <p:pic>
        <p:nvPicPr>
          <p:cNvPr id="4" name="Content Placeholder 3" descr="https://pbs.twimg.com/profile_images/705362437604777984/P2cq2Qfu.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40528" y="4859382"/>
            <a:ext cx="1171061" cy="1248289"/>
          </a:xfrm>
          <a:prstGeom prst="rect">
            <a:avLst/>
          </a:prstGeom>
          <a:noFill/>
          <a:ln>
            <a:noFill/>
          </a:ln>
        </p:spPr>
      </p:pic>
      <p:sp>
        <p:nvSpPr>
          <p:cNvPr id="3" name="TextBox 2"/>
          <p:cNvSpPr txBox="1"/>
          <p:nvPr/>
        </p:nvSpPr>
        <p:spPr>
          <a:xfrm>
            <a:off x="875041" y="1403306"/>
            <a:ext cx="7655005" cy="5632311"/>
          </a:xfrm>
          <a:prstGeom prst="rect">
            <a:avLst/>
          </a:prstGeom>
          <a:solidFill>
            <a:schemeClr val="bg1"/>
          </a:solidFill>
        </p:spPr>
        <p:txBody>
          <a:bodyPr wrap="square" rtlCol="0">
            <a:spAutoFit/>
          </a:bodyPr>
          <a:lstStyle/>
          <a:p>
            <a:pPr marL="285750" indent="-285750">
              <a:buFont typeface="Wingdings" panose="05000000000000000000" pitchFamily="2" charset="2"/>
              <a:buChar char="Ø"/>
            </a:pPr>
            <a:r>
              <a:rPr lang="en-GB" dirty="0" smtClean="0"/>
              <a:t>Opportunity to meet their new tutor group</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smtClean="0"/>
              <a:t>Meet their tutor and Head of House</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smtClean="0"/>
              <a:t>See what school is like – learn a little more about </a:t>
            </a:r>
            <a:r>
              <a:rPr lang="en-GB" dirty="0" err="1" smtClean="0"/>
              <a:t>Balcarras</a:t>
            </a:r>
            <a:endParaRPr lang="en-GB" dirty="0" smtClean="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smtClean="0"/>
              <a:t>Attend lessons in Design and Technology, Art, Science and Languages</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smtClean="0"/>
              <a:t>Meet the whole year group during break and lunch</a:t>
            </a:r>
          </a:p>
          <a:p>
            <a:pPr marL="285750" indent="-285750">
              <a:buFont typeface="Wingdings" panose="05000000000000000000" pitchFamily="2" charset="2"/>
              <a:buChar char="Ø"/>
            </a:pPr>
            <a:endParaRPr lang="en-GB" dirty="0"/>
          </a:p>
          <a:p>
            <a:endParaRPr lang="en-GB" dirty="0" smtClean="0"/>
          </a:p>
          <a:p>
            <a:r>
              <a:rPr lang="en-GB" dirty="0"/>
              <a:t>You are invited to taster day parents evening – Thursday 4</a:t>
            </a:r>
            <a:r>
              <a:rPr lang="en-GB" baseline="30000" dirty="0"/>
              <a:t>th</a:t>
            </a:r>
            <a:r>
              <a:rPr lang="en-GB" dirty="0"/>
              <a:t> July – very important event – uniform, meet tutor and house head – important </a:t>
            </a:r>
            <a:r>
              <a:rPr lang="en-GB" dirty="0" smtClean="0"/>
              <a:t>for </a:t>
            </a:r>
            <a:r>
              <a:rPr lang="en-GB" dirty="0"/>
              <a:t>all children </a:t>
            </a:r>
            <a:endParaRPr lang="en-GB" dirty="0" smtClean="0"/>
          </a:p>
          <a:p>
            <a:endParaRPr lang="en-GB" dirty="0"/>
          </a:p>
          <a:p>
            <a:r>
              <a:rPr lang="en-GB" dirty="0" smtClean="0"/>
              <a:t>Summer work….</a:t>
            </a:r>
          </a:p>
          <a:p>
            <a:endParaRPr lang="en-GB" dirty="0"/>
          </a:p>
          <a:p>
            <a:r>
              <a:rPr lang="en-GB" dirty="0"/>
              <a:t>Sept </a:t>
            </a:r>
            <a:r>
              <a:rPr lang="en-GB" dirty="0" smtClean="0"/>
              <a:t>2019 </a:t>
            </a:r>
            <a:r>
              <a:rPr lang="en-GB" dirty="0"/>
              <a:t>– they will be raring and ready to go!</a:t>
            </a:r>
          </a:p>
          <a:p>
            <a:endParaRPr lang="en-GB" dirty="0"/>
          </a:p>
          <a:p>
            <a:endParaRPr lang="en-GB" dirty="0"/>
          </a:p>
        </p:txBody>
      </p:sp>
      <p:pic>
        <p:nvPicPr>
          <p:cNvPr id="5" name="Picture 4" descr="https://pbs.twimg.com/profile_images/705362437604777984/P2cq2Qfu.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2665506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 can do next……</a:t>
            </a:r>
            <a:endParaRPr lang="en-GB" dirty="0"/>
          </a:p>
        </p:txBody>
      </p:sp>
      <p:sp>
        <p:nvSpPr>
          <p:cNvPr id="3" name="Content Placeholder 2"/>
          <p:cNvSpPr>
            <a:spLocks noGrp="1"/>
          </p:cNvSpPr>
          <p:nvPr>
            <p:ph idx="1"/>
          </p:nvPr>
        </p:nvSpPr>
        <p:spPr>
          <a:xfrm>
            <a:off x="681037" y="1617892"/>
            <a:ext cx="8543925" cy="4351338"/>
          </a:xfrm>
        </p:spPr>
        <p:txBody>
          <a:bodyPr/>
          <a:lstStyle/>
          <a:p>
            <a:endParaRPr lang="en-GB" dirty="0" smtClean="0"/>
          </a:p>
          <a:p>
            <a:r>
              <a:rPr lang="en-GB" dirty="0" smtClean="0"/>
              <a:t>Start taking about transition to your child</a:t>
            </a:r>
          </a:p>
          <a:p>
            <a:r>
              <a:rPr lang="en-GB" dirty="0" smtClean="0"/>
              <a:t>Start getting involved in Balcarras – familiarity</a:t>
            </a:r>
          </a:p>
          <a:p>
            <a:r>
              <a:rPr lang="en-GB" dirty="0" smtClean="0"/>
              <a:t>PTFA Events coming up – Midsummer Music – Friday 21</a:t>
            </a:r>
            <a:r>
              <a:rPr lang="en-GB" baseline="30000" dirty="0" smtClean="0"/>
              <a:t>st</a:t>
            </a:r>
            <a:r>
              <a:rPr lang="en-GB" dirty="0" smtClean="0"/>
              <a:t> June(tickets need to be purchased in advance from school)</a:t>
            </a:r>
          </a:p>
          <a:p>
            <a:r>
              <a:rPr lang="en-GB" dirty="0" smtClean="0"/>
              <a:t>PTFA meeting (staff room) – Sept – welcome all newcomers </a:t>
            </a:r>
          </a:p>
          <a:p>
            <a:pPr marL="0" indent="0">
              <a:buNone/>
            </a:pPr>
            <a:r>
              <a:rPr lang="en-GB" dirty="0"/>
              <a:t> </a:t>
            </a:r>
            <a:r>
              <a:rPr lang="en-GB" dirty="0" smtClean="0"/>
              <a:t>  to meetings</a:t>
            </a:r>
          </a:p>
          <a:p>
            <a:r>
              <a:rPr lang="en-GB" dirty="0" smtClean="0"/>
              <a:t>Icebreaker Disco – Friday 13</a:t>
            </a:r>
            <a:r>
              <a:rPr lang="en-GB" baseline="30000" dirty="0" smtClean="0"/>
              <a:t>th</a:t>
            </a:r>
            <a:r>
              <a:rPr lang="en-GB" dirty="0" smtClean="0"/>
              <a:t> Sept – for new Yr. 7s and their parents (don’t worry although at school – not in the same venue and you wont be expected to dance!)</a:t>
            </a:r>
            <a:endParaRPr lang="en-GB"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30515401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190616"/>
            <a:ext cx="8543925" cy="1325563"/>
          </a:xfrm>
        </p:spPr>
        <p:txBody>
          <a:bodyPr/>
          <a:lstStyle/>
          <a:p>
            <a:r>
              <a:rPr lang="en-GB" dirty="0" smtClean="0"/>
              <a:t>Visit the school website….</a:t>
            </a:r>
            <a:endParaRPr lang="en-GB" dirty="0"/>
          </a:p>
        </p:txBody>
      </p:sp>
      <p:sp>
        <p:nvSpPr>
          <p:cNvPr id="3" name="Content Placeholder 2"/>
          <p:cNvSpPr>
            <a:spLocks noGrp="1"/>
          </p:cNvSpPr>
          <p:nvPr>
            <p:ph idx="1"/>
          </p:nvPr>
        </p:nvSpPr>
        <p:spPr/>
        <p:txBody>
          <a:bodyPr/>
          <a:lstStyle/>
          <a:p>
            <a:endParaRPr lang="en-GB" dirty="0" smtClean="0"/>
          </a:p>
          <a:p>
            <a:endParaRPr lang="en-GB"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2670" y="5206759"/>
            <a:ext cx="1454150" cy="1454150"/>
          </a:xfrm>
          <a:prstGeom prst="rect">
            <a:avLst/>
          </a:prstGeom>
          <a:noFill/>
          <a:ln>
            <a:noFill/>
          </a:ln>
        </p:spPr>
      </p:pic>
      <p:sp>
        <p:nvSpPr>
          <p:cNvPr id="7" name="Rectangle 6"/>
          <p:cNvSpPr/>
          <p:nvPr/>
        </p:nvSpPr>
        <p:spPr>
          <a:xfrm>
            <a:off x="2065566" y="5901634"/>
            <a:ext cx="5142470" cy="584775"/>
          </a:xfrm>
          <a:prstGeom prst="rect">
            <a:avLst/>
          </a:prstGeom>
        </p:spPr>
        <p:txBody>
          <a:bodyPr wrap="square">
            <a:spAutoFit/>
          </a:bodyPr>
          <a:lstStyle/>
          <a:p>
            <a:r>
              <a:rPr lang="en-GB" sz="3200" dirty="0" smtClean="0"/>
              <a:t>www.balcarras.gloucs.sch.uk</a:t>
            </a:r>
            <a:endParaRPr lang="en-GB" sz="3200" dirty="0"/>
          </a:p>
        </p:txBody>
      </p:sp>
      <p:pic>
        <p:nvPicPr>
          <p:cNvPr id="8" name="Picture 7"/>
          <p:cNvPicPr/>
          <p:nvPr/>
        </p:nvPicPr>
        <p:blipFill rotWithShape="1">
          <a:blip r:embed="rId3"/>
          <a:srcRect l="9081" t="9748" r="3497" b="13036"/>
          <a:stretch/>
        </p:blipFill>
        <p:spPr bwMode="auto">
          <a:xfrm>
            <a:off x="681038" y="1309479"/>
            <a:ext cx="7844398" cy="43812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90481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7" y="241299"/>
            <a:ext cx="8543925" cy="1325563"/>
          </a:xfrm>
        </p:spPr>
        <p:txBody>
          <a:bodyPr/>
          <a:lstStyle/>
          <a:p>
            <a:r>
              <a:rPr lang="en-GB" dirty="0" smtClean="0"/>
              <a:t>Visit the Pastoral Support section</a:t>
            </a:r>
            <a:endParaRPr lang="en-GB" dirty="0"/>
          </a:p>
        </p:txBody>
      </p:sp>
      <p:sp>
        <p:nvSpPr>
          <p:cNvPr id="3" name="Content Placeholder 2"/>
          <p:cNvSpPr>
            <a:spLocks noGrp="1"/>
          </p:cNvSpPr>
          <p:nvPr>
            <p:ph idx="1"/>
          </p:nvPr>
        </p:nvSpPr>
        <p:spPr/>
        <p:txBody>
          <a:bodyPr/>
          <a:lstStyle/>
          <a:p>
            <a:endParaRPr lang="en-GB" dirty="0" smtClean="0"/>
          </a:p>
          <a:p>
            <a:endParaRPr lang="en-GB"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3291" y="5403850"/>
            <a:ext cx="1454150" cy="1454150"/>
          </a:xfrm>
          <a:prstGeom prst="rect">
            <a:avLst/>
          </a:prstGeom>
          <a:noFill/>
          <a:ln>
            <a:noFill/>
          </a:ln>
        </p:spPr>
      </p:pic>
      <p:pic>
        <p:nvPicPr>
          <p:cNvPr id="7" name="Picture 6"/>
          <p:cNvPicPr/>
          <p:nvPr/>
        </p:nvPicPr>
        <p:blipFill rotWithShape="1">
          <a:blip r:embed="rId3"/>
          <a:srcRect l="4928" t="10167" r="5040" b="8701"/>
          <a:stretch/>
        </p:blipFill>
        <p:spPr bwMode="auto">
          <a:xfrm>
            <a:off x="594510" y="1551968"/>
            <a:ext cx="7878781" cy="5155214"/>
          </a:xfrm>
          <a:prstGeom prst="rect">
            <a:avLst/>
          </a:prstGeom>
          <a:ln>
            <a:noFill/>
          </a:ln>
          <a:extLst>
            <a:ext uri="{53640926-AAD7-44D8-BBD7-CCE9431645EC}">
              <a14:shadowObscured xmlns:a14="http://schemas.microsoft.com/office/drawing/2010/main"/>
            </a:ext>
          </a:extLst>
        </p:spPr>
      </p:pic>
      <p:cxnSp>
        <p:nvCxnSpPr>
          <p:cNvPr id="10" name="Straight Arrow Connector 9"/>
          <p:cNvCxnSpPr/>
          <p:nvPr/>
        </p:nvCxnSpPr>
        <p:spPr>
          <a:xfrm flipH="1">
            <a:off x="3763633" y="1295406"/>
            <a:ext cx="2498123" cy="379282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657600" y="1154813"/>
            <a:ext cx="979259" cy="115808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8904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4615" t="15482" r="38960" b="7301"/>
          <a:stretch/>
        </p:blipFill>
        <p:spPr bwMode="auto">
          <a:xfrm>
            <a:off x="698519" y="416979"/>
            <a:ext cx="7920681" cy="5955957"/>
          </a:xfrm>
          <a:prstGeom prst="rect">
            <a:avLst/>
          </a:prstGeom>
          <a:ln>
            <a:noFill/>
          </a:ln>
          <a:extLst>
            <a:ext uri="{53640926-AAD7-44D8-BBD7-CCE9431645EC}">
              <a14:shadowObscured xmlns:a14="http://schemas.microsoft.com/office/drawing/2010/main"/>
            </a:ext>
          </a:extLst>
        </p:spPr>
      </p:pic>
      <p:pic>
        <p:nvPicPr>
          <p:cNvPr id="3" name="Picture 2" descr="https://pbs.twimg.com/profile_images/705362437604777984/P2cq2Qfu.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9149" y="5504329"/>
            <a:ext cx="1289274" cy="1353671"/>
          </a:xfrm>
          <a:prstGeom prst="rect">
            <a:avLst/>
          </a:prstGeom>
          <a:noFill/>
          <a:ln>
            <a:noFill/>
          </a:ln>
        </p:spPr>
      </p:pic>
    </p:spTree>
    <p:extLst>
      <p:ext uri="{BB962C8B-B14F-4D97-AF65-F5344CB8AC3E}">
        <p14:creationId xmlns:p14="http://schemas.microsoft.com/office/powerpoint/2010/main" val="39901195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12573" t="15098" r="38100" b="7875"/>
          <a:stretch/>
        </p:blipFill>
        <p:spPr bwMode="auto">
          <a:xfrm>
            <a:off x="0" y="512064"/>
            <a:ext cx="8451052" cy="5980078"/>
          </a:xfrm>
          <a:prstGeom prst="rect">
            <a:avLst/>
          </a:prstGeom>
          <a:ln>
            <a:noFill/>
          </a:ln>
          <a:extLst>
            <a:ext uri="{53640926-AAD7-44D8-BBD7-CCE9431645EC}">
              <a14:shadowObscured xmlns:a14="http://schemas.microsoft.com/office/drawing/2010/main"/>
            </a:ext>
          </a:extLst>
        </p:spPr>
      </p:pic>
      <p:pic>
        <p:nvPicPr>
          <p:cNvPr id="4" name="Picture 3" descr="https://pbs.twimg.com/profile_images/705362437604777984/P2cq2Qfu.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1052" y="5358025"/>
            <a:ext cx="1289274" cy="1353671"/>
          </a:xfrm>
          <a:prstGeom prst="rect">
            <a:avLst/>
          </a:prstGeom>
          <a:noFill/>
          <a:ln>
            <a:noFill/>
          </a:ln>
        </p:spPr>
      </p:pic>
    </p:spTree>
    <p:extLst>
      <p:ext uri="{BB962C8B-B14F-4D97-AF65-F5344CB8AC3E}">
        <p14:creationId xmlns:p14="http://schemas.microsoft.com/office/powerpoint/2010/main" val="18246289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5797" t="15290" r="38745" b="10741"/>
          <a:stretch/>
        </p:blipFill>
        <p:spPr bwMode="auto">
          <a:xfrm>
            <a:off x="674965" y="287419"/>
            <a:ext cx="7834184" cy="6128951"/>
          </a:xfrm>
          <a:prstGeom prst="rect">
            <a:avLst/>
          </a:prstGeom>
          <a:ln>
            <a:noFill/>
          </a:ln>
          <a:extLst>
            <a:ext uri="{53640926-AAD7-44D8-BBD7-CCE9431645EC}">
              <a14:shadowObscured xmlns:a14="http://schemas.microsoft.com/office/drawing/2010/main"/>
            </a:ext>
          </a:extLst>
        </p:spPr>
      </p:pic>
      <p:pic>
        <p:nvPicPr>
          <p:cNvPr id="3" name="Picture 2" descr="https://pbs.twimg.com/profile_images/705362437604777984/P2cq2Qfu.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9149" y="5504329"/>
            <a:ext cx="1289274" cy="1353671"/>
          </a:xfrm>
          <a:prstGeom prst="rect">
            <a:avLst/>
          </a:prstGeom>
          <a:noFill/>
          <a:ln>
            <a:noFill/>
          </a:ln>
        </p:spPr>
      </p:pic>
    </p:spTree>
    <p:extLst>
      <p:ext uri="{BB962C8B-B14F-4D97-AF65-F5344CB8AC3E}">
        <p14:creationId xmlns:p14="http://schemas.microsoft.com/office/powerpoint/2010/main" val="42802975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65162" y="655514"/>
            <a:ext cx="5937160" cy="5965567"/>
          </a:xfrm>
          <a:prstGeom prst="rect">
            <a:avLst/>
          </a:prstGeom>
        </p:spPr>
      </p:pic>
      <p:pic>
        <p:nvPicPr>
          <p:cNvPr id="3" name="Picture 2" descr="https://pbs.twimg.com/profile_images/705362437604777984/P2cq2Qfu.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4285" y="5394601"/>
            <a:ext cx="1289274" cy="1353671"/>
          </a:xfrm>
          <a:prstGeom prst="rect">
            <a:avLst/>
          </a:prstGeom>
          <a:noFill/>
          <a:ln>
            <a:noFill/>
          </a:ln>
        </p:spPr>
      </p:pic>
    </p:spTree>
    <p:extLst>
      <p:ext uri="{BB962C8B-B14F-4D97-AF65-F5344CB8AC3E}">
        <p14:creationId xmlns:p14="http://schemas.microsoft.com/office/powerpoint/2010/main" val="36775824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5868249"/>
          </a:xfrm>
        </p:spPr>
        <p:txBody>
          <a:bodyPr>
            <a:normAutofit/>
          </a:bodyPr>
          <a:lstStyle/>
          <a:p>
            <a:pPr algn="ctr"/>
            <a:r>
              <a:rPr lang="en-GB" sz="6000" b="1" dirty="0" smtClean="0"/>
              <a:t>Questions</a:t>
            </a:r>
            <a:r>
              <a:rPr lang="en-GB" sz="6000" b="1" dirty="0"/>
              <a:t/>
            </a:r>
            <a:br>
              <a:rPr lang="en-GB" sz="6000" b="1" dirty="0"/>
            </a:br>
            <a:r>
              <a:rPr lang="en-GB" sz="6000" b="1" dirty="0" smtClean="0"/>
              <a:t>???????</a:t>
            </a:r>
            <a:br>
              <a:rPr lang="en-GB" sz="6000" b="1" dirty="0" smtClean="0"/>
            </a:br>
            <a:r>
              <a:rPr lang="en-GB" sz="6000" b="1" dirty="0"/>
              <a:t/>
            </a:r>
            <a:br>
              <a:rPr lang="en-GB" sz="6000" b="1" dirty="0"/>
            </a:br>
            <a:endParaRPr lang="en-GB" sz="6000" b="1"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1109503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09" y="2810152"/>
            <a:ext cx="8543925" cy="1325563"/>
          </a:xfrm>
        </p:spPr>
        <p:txBody>
          <a:bodyPr/>
          <a:lstStyle/>
          <a:p>
            <a:r>
              <a:rPr lang="en-GB" dirty="0" smtClean="0"/>
              <a:t>Friendships and relationship skills…..</a:t>
            </a:r>
            <a:endParaRPr lang="en-GB" dirty="0"/>
          </a:p>
        </p:txBody>
      </p:sp>
      <p:pic>
        <p:nvPicPr>
          <p:cNvPr id="5" name="Content Placeholder 4"/>
          <p:cNvPicPr>
            <a:picLocks noGrp="1" noChangeAspect="1"/>
          </p:cNvPicPr>
          <p:nvPr>
            <p:ph idx="1"/>
          </p:nvPr>
        </p:nvPicPr>
        <p:blipFill>
          <a:blip r:embed="rId2"/>
          <a:stretch>
            <a:fillRect/>
          </a:stretch>
        </p:blipFill>
        <p:spPr>
          <a:xfrm>
            <a:off x="3848417" y="284505"/>
            <a:ext cx="5732215" cy="2812368"/>
          </a:xfrm>
          <a:prstGeom prst="rect">
            <a:avLst/>
          </a:prstGeom>
        </p:spPr>
      </p:pic>
      <p:pic>
        <p:nvPicPr>
          <p:cNvPr id="4" name="Picture 3" descr="https://pbs.twimg.com/profile_images/705362437604777984/P2cq2Qfu.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pic>
        <p:nvPicPr>
          <p:cNvPr id="6" name="Picture 5"/>
          <p:cNvPicPr>
            <a:picLocks noChangeAspect="1"/>
          </p:cNvPicPr>
          <p:nvPr/>
        </p:nvPicPr>
        <p:blipFill>
          <a:blip r:embed="rId4"/>
          <a:stretch>
            <a:fillRect/>
          </a:stretch>
        </p:blipFill>
        <p:spPr>
          <a:xfrm>
            <a:off x="681038" y="4211500"/>
            <a:ext cx="4357534" cy="2440219"/>
          </a:xfrm>
          <a:prstGeom prst="rect">
            <a:avLst/>
          </a:prstGeom>
        </p:spPr>
      </p:pic>
    </p:spTree>
    <p:extLst>
      <p:ext uri="{BB962C8B-B14F-4D97-AF65-F5344CB8AC3E}">
        <p14:creationId xmlns:p14="http://schemas.microsoft.com/office/powerpoint/2010/main" val="9044343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6"/>
            <a:ext cx="8543925" cy="4309905"/>
          </a:xfrm>
        </p:spPr>
        <p:txBody>
          <a:bodyPr/>
          <a:lstStyle/>
          <a:p>
            <a:pPr algn="ctr"/>
            <a:r>
              <a:rPr lang="en-GB" dirty="0" smtClean="0"/>
              <a:t>We hope you have found this evening useful</a:t>
            </a:r>
            <a:br>
              <a:rPr lang="en-GB" dirty="0" smtClean="0"/>
            </a:br>
            <a:r>
              <a:rPr lang="en-GB" dirty="0"/>
              <a:t/>
            </a:r>
            <a:br>
              <a:rPr lang="en-GB" dirty="0"/>
            </a:br>
            <a:r>
              <a:rPr lang="en-GB" dirty="0" smtClean="0"/>
              <a:t>Should you have any further comments </a:t>
            </a:r>
            <a:br>
              <a:rPr lang="en-GB" dirty="0" smtClean="0"/>
            </a:br>
            <a:r>
              <a:rPr lang="en-GB" dirty="0" smtClean="0"/>
              <a:t>or questions please email </a:t>
            </a:r>
            <a:br>
              <a:rPr lang="en-GB" dirty="0" smtClean="0"/>
            </a:br>
            <a:r>
              <a:rPr lang="en-GB" dirty="0" smtClean="0"/>
              <a:t/>
            </a:r>
            <a:br>
              <a:rPr lang="en-GB" dirty="0" smtClean="0"/>
            </a:br>
            <a:r>
              <a:rPr lang="en-GB" dirty="0" smtClean="0">
                <a:hlinkClick r:id="rId2"/>
              </a:rPr>
              <a:t>cs@balcarras.gloucs.sch.uk</a:t>
            </a:r>
            <a:r>
              <a:rPr lang="en-GB" dirty="0" smtClean="0"/>
              <a:t/>
            </a:r>
            <a:br>
              <a:rPr lang="en-GB" dirty="0" smtClean="0"/>
            </a:br>
            <a:r>
              <a:rPr lang="en-GB" dirty="0" smtClean="0"/>
              <a:t>Cath Saunders</a:t>
            </a:r>
            <a:br>
              <a:rPr lang="en-GB" dirty="0" smtClean="0"/>
            </a:br>
            <a:endParaRPr lang="en-GB" dirty="0"/>
          </a:p>
        </p:txBody>
      </p:sp>
      <p:pic>
        <p:nvPicPr>
          <p:cNvPr id="4" name="Picture 3" descr="https://pbs.twimg.com/profile_images/705362437604777984/P2cq2Qfu.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4206" y="4897664"/>
            <a:ext cx="1736993" cy="1960336"/>
          </a:xfrm>
          <a:prstGeom prst="rect">
            <a:avLst/>
          </a:prstGeom>
          <a:noFill/>
          <a:ln>
            <a:noFill/>
          </a:ln>
        </p:spPr>
      </p:pic>
    </p:spTree>
    <p:extLst>
      <p:ext uri="{BB962C8B-B14F-4D97-AF65-F5344CB8AC3E}">
        <p14:creationId xmlns:p14="http://schemas.microsoft.com/office/powerpoint/2010/main" val="8799545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makes a good learner…..</a:t>
            </a:r>
            <a:endParaRPr lang="en-GB" dirty="0"/>
          </a:p>
        </p:txBody>
      </p:sp>
      <p:sp>
        <p:nvSpPr>
          <p:cNvPr id="3" name="Content Placeholder 2"/>
          <p:cNvSpPr>
            <a:spLocks noGrp="1"/>
          </p:cNvSpPr>
          <p:nvPr>
            <p:ph idx="1"/>
          </p:nvPr>
        </p:nvSpPr>
        <p:spPr/>
        <p:txBody>
          <a:bodyPr>
            <a:normAutofit lnSpcReduction="10000"/>
          </a:bodyPr>
          <a:lstStyle/>
          <a:p>
            <a:r>
              <a:rPr lang="en-GB" dirty="0" smtClean="0"/>
              <a:t>I can do it – positive attitude</a:t>
            </a:r>
          </a:p>
          <a:p>
            <a:r>
              <a:rPr lang="en-GB" dirty="0" smtClean="0"/>
              <a:t>Perseverance</a:t>
            </a:r>
          </a:p>
          <a:p>
            <a:r>
              <a:rPr lang="en-GB" dirty="0" smtClean="0"/>
              <a:t>Good listener</a:t>
            </a:r>
          </a:p>
          <a:p>
            <a:r>
              <a:rPr lang="en-GB" dirty="0" smtClean="0"/>
              <a:t>Takes risks – not being afraid to get things wrong</a:t>
            </a:r>
          </a:p>
          <a:p>
            <a:r>
              <a:rPr lang="en-GB" dirty="0" smtClean="0"/>
              <a:t>When things do go wrong they have developed resilience</a:t>
            </a:r>
          </a:p>
          <a:p>
            <a:r>
              <a:rPr lang="en-GB" dirty="0" smtClean="0"/>
              <a:t>Always tries their best</a:t>
            </a:r>
          </a:p>
          <a:p>
            <a:r>
              <a:rPr lang="en-GB" dirty="0" smtClean="0"/>
              <a:t>Does homework regularly and on time</a:t>
            </a:r>
          </a:p>
          <a:p>
            <a:r>
              <a:rPr lang="en-GB" dirty="0" smtClean="0"/>
              <a:t>Able to share ideas and knowledge</a:t>
            </a:r>
          </a:p>
          <a:p>
            <a:r>
              <a:rPr lang="en-GB" dirty="0" smtClean="0"/>
              <a:t>Concentrates – is not distracting or distracting</a:t>
            </a:r>
          </a:p>
          <a:p>
            <a:r>
              <a:rPr lang="en-GB" dirty="0" smtClean="0"/>
              <a:t>Seeks help when needs it</a:t>
            </a:r>
          </a:p>
          <a:p>
            <a:r>
              <a:rPr lang="en-GB" dirty="0" smtClean="0"/>
              <a:t>Is properly equipped</a:t>
            </a:r>
            <a:endParaRPr lang="en-GB"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22892741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
        <p:nvSpPr>
          <p:cNvPr id="8" name="Oval 7"/>
          <p:cNvSpPr/>
          <p:nvPr/>
        </p:nvSpPr>
        <p:spPr>
          <a:xfrm>
            <a:off x="463824" y="2782957"/>
            <a:ext cx="3180524" cy="23916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Teach self-care and self-awareness</a:t>
            </a:r>
            <a:endParaRPr lang="en-GB" dirty="0">
              <a:solidFill>
                <a:schemeClr val="tx1"/>
              </a:solidFill>
            </a:endParaRPr>
          </a:p>
        </p:txBody>
      </p:sp>
      <p:sp>
        <p:nvSpPr>
          <p:cNvPr id="9" name="Oval 8"/>
          <p:cNvSpPr/>
          <p:nvPr/>
        </p:nvSpPr>
        <p:spPr>
          <a:xfrm>
            <a:off x="6261652" y="2945089"/>
            <a:ext cx="3031022" cy="23916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Accept that change is part of living</a:t>
            </a:r>
            <a:endParaRPr lang="en-GB" dirty="0">
              <a:solidFill>
                <a:schemeClr val="tx1"/>
              </a:solidFill>
            </a:endParaRPr>
          </a:p>
        </p:txBody>
      </p:sp>
      <p:sp>
        <p:nvSpPr>
          <p:cNvPr id="11" name="Oval 10"/>
          <p:cNvSpPr/>
          <p:nvPr/>
        </p:nvSpPr>
        <p:spPr>
          <a:xfrm>
            <a:off x="616224" y="238955"/>
            <a:ext cx="3031022" cy="23916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Teach problem solving</a:t>
            </a:r>
            <a:endParaRPr lang="en-GB" dirty="0">
              <a:solidFill>
                <a:schemeClr val="tx1"/>
              </a:solidFill>
            </a:endParaRPr>
          </a:p>
        </p:txBody>
      </p:sp>
      <p:sp>
        <p:nvSpPr>
          <p:cNvPr id="12" name="Oval 11"/>
          <p:cNvSpPr/>
          <p:nvPr/>
        </p:nvSpPr>
        <p:spPr>
          <a:xfrm>
            <a:off x="6261652" y="221767"/>
            <a:ext cx="3031022" cy="23916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Avoid catastrophising</a:t>
            </a:r>
            <a:endParaRPr lang="en-GB" dirty="0">
              <a:solidFill>
                <a:schemeClr val="tx1"/>
              </a:solidFill>
            </a:endParaRPr>
          </a:p>
        </p:txBody>
      </p:sp>
      <p:sp>
        <p:nvSpPr>
          <p:cNvPr id="13" name="Oval 12"/>
          <p:cNvSpPr/>
          <p:nvPr/>
        </p:nvSpPr>
        <p:spPr>
          <a:xfrm>
            <a:off x="3437489" y="4237107"/>
            <a:ext cx="3031022" cy="23916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Random acts of kindness</a:t>
            </a:r>
            <a:endParaRPr lang="en-GB" dirty="0">
              <a:solidFill>
                <a:schemeClr val="tx1"/>
              </a:solidFill>
            </a:endParaRPr>
          </a:p>
        </p:txBody>
      </p:sp>
      <p:sp>
        <p:nvSpPr>
          <p:cNvPr id="10" name="Oval 9"/>
          <p:cNvSpPr/>
          <p:nvPr/>
        </p:nvSpPr>
        <p:spPr>
          <a:xfrm>
            <a:off x="3437489" y="1434756"/>
            <a:ext cx="3180524" cy="23916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Help the manage emotions</a:t>
            </a:r>
            <a:endParaRPr lang="en-GB" dirty="0">
              <a:solidFill>
                <a:schemeClr val="tx1"/>
              </a:solidFill>
            </a:endParaRPr>
          </a:p>
        </p:txBody>
      </p:sp>
    </p:spTree>
    <p:extLst>
      <p:ext uri="{BB962C8B-B14F-4D97-AF65-F5344CB8AC3E}">
        <p14:creationId xmlns:p14="http://schemas.microsoft.com/office/powerpoint/2010/main" val="32883988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
        <p:nvSpPr>
          <p:cNvPr id="8" name="Oval 7"/>
          <p:cNvSpPr/>
          <p:nvPr/>
        </p:nvSpPr>
        <p:spPr>
          <a:xfrm>
            <a:off x="463824" y="2782957"/>
            <a:ext cx="3180524" cy="23916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Keep perspective</a:t>
            </a:r>
            <a:endParaRPr lang="en-GB" dirty="0">
              <a:solidFill>
                <a:schemeClr val="tx1"/>
              </a:solidFill>
            </a:endParaRPr>
          </a:p>
        </p:txBody>
      </p:sp>
      <p:sp>
        <p:nvSpPr>
          <p:cNvPr id="9" name="Oval 8"/>
          <p:cNvSpPr/>
          <p:nvPr/>
        </p:nvSpPr>
        <p:spPr>
          <a:xfrm>
            <a:off x="6261652" y="2945089"/>
            <a:ext cx="3031022" cy="23916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Let them make mistakes</a:t>
            </a:r>
            <a:endParaRPr lang="en-GB" dirty="0">
              <a:solidFill>
                <a:schemeClr val="tx1"/>
              </a:solidFill>
            </a:endParaRPr>
          </a:p>
        </p:txBody>
      </p:sp>
      <p:sp>
        <p:nvSpPr>
          <p:cNvPr id="11" name="Oval 10"/>
          <p:cNvSpPr/>
          <p:nvPr/>
        </p:nvSpPr>
        <p:spPr>
          <a:xfrm>
            <a:off x="631031" y="133006"/>
            <a:ext cx="3031022" cy="23916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Recognise dangers of social networking</a:t>
            </a:r>
            <a:endParaRPr lang="en-GB" dirty="0">
              <a:solidFill>
                <a:schemeClr val="tx1"/>
              </a:solidFill>
            </a:endParaRPr>
          </a:p>
        </p:txBody>
      </p:sp>
      <p:sp>
        <p:nvSpPr>
          <p:cNvPr id="12" name="Oval 11"/>
          <p:cNvSpPr/>
          <p:nvPr/>
        </p:nvSpPr>
        <p:spPr>
          <a:xfrm>
            <a:off x="6162261" y="221767"/>
            <a:ext cx="3031022" cy="23916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Avoid eliminating all risk</a:t>
            </a:r>
            <a:endParaRPr lang="en-GB" dirty="0">
              <a:solidFill>
                <a:schemeClr val="tx1"/>
              </a:solidFill>
            </a:endParaRPr>
          </a:p>
        </p:txBody>
      </p:sp>
      <p:sp>
        <p:nvSpPr>
          <p:cNvPr id="13" name="Oval 12"/>
          <p:cNvSpPr/>
          <p:nvPr/>
        </p:nvSpPr>
        <p:spPr>
          <a:xfrm>
            <a:off x="3437489" y="4237107"/>
            <a:ext cx="3031022" cy="23916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Discourage rumination</a:t>
            </a:r>
            <a:endParaRPr lang="en-GB" dirty="0">
              <a:solidFill>
                <a:schemeClr val="tx1"/>
              </a:solidFill>
            </a:endParaRPr>
          </a:p>
        </p:txBody>
      </p:sp>
      <p:sp>
        <p:nvSpPr>
          <p:cNvPr id="14" name="Oval 13"/>
          <p:cNvSpPr/>
          <p:nvPr/>
        </p:nvSpPr>
        <p:spPr>
          <a:xfrm>
            <a:off x="3362738" y="1587156"/>
            <a:ext cx="3180524" cy="23916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Take a break</a:t>
            </a:r>
            <a:endParaRPr lang="en-GB" dirty="0">
              <a:solidFill>
                <a:schemeClr val="tx1"/>
              </a:solidFill>
            </a:endParaRPr>
          </a:p>
        </p:txBody>
      </p:sp>
    </p:spTree>
    <p:extLst>
      <p:ext uri="{BB962C8B-B14F-4D97-AF65-F5344CB8AC3E}">
        <p14:creationId xmlns:p14="http://schemas.microsoft.com/office/powerpoint/2010/main" val="1167428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10 keys to happier living</a:t>
            </a:r>
            <a:endParaRPr lang="en-GB" b="1" dirty="0"/>
          </a:p>
        </p:txBody>
      </p:sp>
      <p:sp>
        <p:nvSpPr>
          <p:cNvPr id="3" name="Content Placeholder 2"/>
          <p:cNvSpPr>
            <a:spLocks noGrp="1"/>
          </p:cNvSpPr>
          <p:nvPr>
            <p:ph idx="1"/>
          </p:nvPr>
        </p:nvSpPr>
        <p:spPr/>
        <p:txBody>
          <a:bodyPr>
            <a:normAutofit lnSpcReduction="10000"/>
          </a:bodyPr>
          <a:lstStyle/>
          <a:p>
            <a:r>
              <a:rPr lang="en-GB" dirty="0" smtClean="0"/>
              <a:t>Giving – do things of others</a:t>
            </a:r>
          </a:p>
          <a:p>
            <a:r>
              <a:rPr lang="en-GB" dirty="0" smtClean="0"/>
              <a:t>Relating – do things for others</a:t>
            </a:r>
          </a:p>
          <a:p>
            <a:r>
              <a:rPr lang="en-GB" dirty="0" smtClean="0"/>
              <a:t>Exercising – take care of your body</a:t>
            </a:r>
          </a:p>
          <a:p>
            <a:r>
              <a:rPr lang="en-GB" dirty="0" smtClean="0"/>
              <a:t>Appreciating – the world around you</a:t>
            </a:r>
          </a:p>
          <a:p>
            <a:r>
              <a:rPr lang="en-GB" dirty="0" smtClean="0"/>
              <a:t>Trying out – having a go at new things and not worrying of things do not go to plan</a:t>
            </a:r>
          </a:p>
          <a:p>
            <a:r>
              <a:rPr lang="en-GB" dirty="0" smtClean="0"/>
              <a:t>Direction – have goals and work towards them</a:t>
            </a:r>
          </a:p>
          <a:p>
            <a:r>
              <a:rPr lang="en-GB" dirty="0" smtClean="0"/>
              <a:t>Resilience – find ways to bounce back</a:t>
            </a:r>
          </a:p>
          <a:p>
            <a:r>
              <a:rPr lang="en-GB" dirty="0" smtClean="0"/>
              <a:t>Emotion – take a positive approach</a:t>
            </a:r>
          </a:p>
          <a:p>
            <a:r>
              <a:rPr lang="en-GB" dirty="0" smtClean="0"/>
              <a:t>Acceptance – be comfortable with who you are</a:t>
            </a:r>
          </a:p>
          <a:p>
            <a:r>
              <a:rPr lang="en-GB" dirty="0" smtClean="0"/>
              <a:t>Meaning – be part of something bigger</a:t>
            </a:r>
          </a:p>
          <a:p>
            <a:endParaRPr lang="en-GB" dirty="0" smtClean="0"/>
          </a:p>
          <a:p>
            <a:endParaRPr lang="en-GB"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3239650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pbs.twimg.com/profile_images/705362437604777984/P2cq2Qfu.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120304" y="5068864"/>
            <a:ext cx="1454727" cy="1454727"/>
          </a:xfrm>
          <a:prstGeom prst="rect">
            <a:avLst/>
          </a:prstGeom>
          <a:noFill/>
          <a:ln>
            <a:noFill/>
          </a:ln>
        </p:spPr>
      </p:pic>
      <p:sp>
        <p:nvSpPr>
          <p:cNvPr id="5" name="TextBox 4"/>
          <p:cNvSpPr txBox="1"/>
          <p:nvPr/>
        </p:nvSpPr>
        <p:spPr>
          <a:xfrm>
            <a:off x="1272988" y="645059"/>
            <a:ext cx="7664326" cy="5878532"/>
          </a:xfrm>
          <a:prstGeom prst="rect">
            <a:avLst/>
          </a:prstGeom>
          <a:noFill/>
        </p:spPr>
        <p:txBody>
          <a:bodyPr wrap="square" rtlCol="0">
            <a:spAutoFit/>
          </a:bodyPr>
          <a:lstStyle/>
          <a:p>
            <a:r>
              <a:rPr lang="en-GB" sz="4000" dirty="0" smtClean="0"/>
              <a:t>Sept </a:t>
            </a:r>
            <a:r>
              <a:rPr lang="en-GB" sz="4000" smtClean="0"/>
              <a:t>–  224 pupils </a:t>
            </a:r>
            <a:r>
              <a:rPr lang="en-GB" sz="4000" dirty="0" smtClean="0"/>
              <a:t>joining </a:t>
            </a:r>
            <a:r>
              <a:rPr lang="en-GB" sz="4000" smtClean="0"/>
              <a:t>from 28 </a:t>
            </a:r>
            <a:r>
              <a:rPr lang="en-GB" sz="4000" dirty="0" smtClean="0"/>
              <a:t>Feeder schools</a:t>
            </a:r>
          </a:p>
          <a:p>
            <a:endParaRPr lang="en-GB" sz="4000" dirty="0"/>
          </a:p>
          <a:p>
            <a:r>
              <a:rPr lang="en-GB" sz="4000" dirty="0" smtClean="0"/>
              <a:t>House system</a:t>
            </a:r>
          </a:p>
          <a:p>
            <a:endParaRPr lang="en-GB" sz="4000" dirty="0"/>
          </a:p>
          <a:p>
            <a:r>
              <a:rPr lang="en-GB" sz="4000" dirty="0" smtClean="0"/>
              <a:t>The tutor group</a:t>
            </a:r>
          </a:p>
          <a:p>
            <a:endParaRPr lang="en-GB" sz="4000" dirty="0"/>
          </a:p>
          <a:p>
            <a:r>
              <a:rPr lang="en-GB" sz="4000" dirty="0"/>
              <a:t>R</a:t>
            </a:r>
            <a:r>
              <a:rPr lang="en-GB" sz="4000" dirty="0" smtClean="0"/>
              <a:t>equests</a:t>
            </a:r>
          </a:p>
          <a:p>
            <a:endParaRPr lang="en-GB" sz="2800" dirty="0"/>
          </a:p>
          <a:p>
            <a:endParaRPr lang="en-GB" sz="2800" dirty="0"/>
          </a:p>
        </p:txBody>
      </p:sp>
    </p:spTree>
    <p:extLst>
      <p:ext uri="{BB962C8B-B14F-4D97-AF65-F5344CB8AC3E}">
        <p14:creationId xmlns:p14="http://schemas.microsoft.com/office/powerpoint/2010/main" val="2691239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smtClean="0"/>
              <a:t>Friendship groups and meeting </a:t>
            </a:r>
            <a:br>
              <a:rPr lang="en-GB" sz="4000" dirty="0" smtClean="0"/>
            </a:br>
            <a:r>
              <a:rPr lang="en-GB" sz="4000" dirty="0" smtClean="0"/>
              <a:t>new people</a:t>
            </a:r>
            <a:endParaRPr lang="en-GB" sz="4000" dirty="0"/>
          </a:p>
        </p:txBody>
      </p:sp>
      <p:pic>
        <p:nvPicPr>
          <p:cNvPr id="4" name="Picture 3"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pic>
        <p:nvPicPr>
          <p:cNvPr id="7170" name="Picture 2" descr="Image result for meeting new peop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29911" y="2051233"/>
            <a:ext cx="5905500"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94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Inclusion for all</a:t>
            </a:r>
            <a:endParaRPr lang="en-GB" b="1" dirty="0"/>
          </a:p>
        </p:txBody>
      </p:sp>
      <p:sp>
        <p:nvSpPr>
          <p:cNvPr id="3" name="Content Placeholder 2"/>
          <p:cNvSpPr>
            <a:spLocks noGrp="1"/>
          </p:cNvSpPr>
          <p:nvPr>
            <p:ph idx="1"/>
          </p:nvPr>
        </p:nvSpPr>
        <p:spPr>
          <a:xfrm>
            <a:off x="681037" y="1757363"/>
            <a:ext cx="8887646" cy="4163082"/>
          </a:xfrm>
        </p:spPr>
        <p:txBody>
          <a:bodyPr>
            <a:normAutofit fontScale="85000" lnSpcReduction="20000"/>
          </a:bodyPr>
          <a:lstStyle/>
          <a:p>
            <a:pPr marL="0" indent="0">
              <a:buNone/>
            </a:pPr>
            <a:r>
              <a:rPr lang="en-GB" dirty="0" smtClean="0"/>
              <a:t>Prepare your child to meet a wider range of pupils, for example</a:t>
            </a:r>
          </a:p>
          <a:p>
            <a:pPr marL="0" indent="0">
              <a:buNone/>
            </a:pPr>
            <a:endParaRPr lang="en-GB" dirty="0" smtClean="0"/>
          </a:p>
          <a:p>
            <a:pPr lvl="1"/>
            <a:r>
              <a:rPr lang="en-GB" sz="2275" dirty="0"/>
              <a:t>Learning difficulties</a:t>
            </a:r>
          </a:p>
          <a:p>
            <a:pPr lvl="1"/>
            <a:r>
              <a:rPr lang="en-GB" sz="2275" dirty="0"/>
              <a:t>Hearing impairment</a:t>
            </a:r>
          </a:p>
          <a:p>
            <a:pPr lvl="1"/>
            <a:r>
              <a:rPr lang="en-GB" sz="2275" dirty="0"/>
              <a:t>Visual impairment</a:t>
            </a:r>
          </a:p>
          <a:p>
            <a:pPr lvl="1"/>
            <a:r>
              <a:rPr lang="en-GB" sz="2275" dirty="0"/>
              <a:t>Physical disability – wheelchair users, adapted furniture/equipment</a:t>
            </a:r>
          </a:p>
          <a:p>
            <a:pPr lvl="1"/>
            <a:r>
              <a:rPr lang="en-GB" sz="2275" dirty="0"/>
              <a:t>Autism/social communication</a:t>
            </a:r>
          </a:p>
          <a:p>
            <a:pPr lvl="1"/>
            <a:r>
              <a:rPr lang="en-GB" sz="2275" dirty="0"/>
              <a:t>Speech &amp; language needs</a:t>
            </a:r>
          </a:p>
          <a:p>
            <a:pPr lvl="1"/>
            <a:r>
              <a:rPr lang="en-GB" sz="2275" dirty="0"/>
              <a:t>Medical conditions – diabetes, epilepsy, Tourette’s etc.</a:t>
            </a:r>
          </a:p>
          <a:p>
            <a:pPr lvl="1"/>
            <a:r>
              <a:rPr lang="en-GB" sz="2275" dirty="0"/>
              <a:t>Different gender orientation</a:t>
            </a:r>
          </a:p>
          <a:p>
            <a:pPr lvl="1"/>
            <a:r>
              <a:rPr lang="en-GB" sz="2275" dirty="0"/>
              <a:t>EAL</a:t>
            </a:r>
          </a:p>
          <a:p>
            <a:pPr lvl="1"/>
            <a:r>
              <a:rPr lang="en-GB" sz="2275" dirty="0"/>
              <a:t>Cultural difference</a:t>
            </a:r>
          </a:p>
          <a:p>
            <a:pPr lvl="1"/>
            <a:r>
              <a:rPr lang="en-GB" sz="2275" dirty="0"/>
              <a:t>Laptops </a:t>
            </a:r>
          </a:p>
          <a:p>
            <a:pPr marL="371475" lvl="1" indent="0">
              <a:buNone/>
            </a:pPr>
            <a:endParaRPr lang="en-GB" sz="2275" dirty="0"/>
          </a:p>
          <a:p>
            <a:pPr marL="0" indent="0">
              <a:buNone/>
            </a:pPr>
            <a:r>
              <a:rPr lang="en-GB" dirty="0" smtClean="0"/>
              <a:t>Talk about acceptance, understanding, kindness, empathy, adapting</a:t>
            </a:r>
          </a:p>
          <a:p>
            <a:pPr marL="0" indent="0">
              <a:buNone/>
            </a:pPr>
            <a:endParaRPr lang="en-GB" sz="2600" dirty="0"/>
          </a:p>
          <a:p>
            <a:pPr marL="0" indent="0">
              <a:buNone/>
            </a:pPr>
            <a:endParaRPr lang="en-GB" sz="2600"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0791" y="5491103"/>
            <a:ext cx="927892" cy="992032"/>
          </a:xfrm>
          <a:prstGeom prst="rect">
            <a:avLst/>
          </a:prstGeom>
        </p:spPr>
      </p:pic>
      <p:pic>
        <p:nvPicPr>
          <p:cNvPr id="5" name="Picture 4" descr="https://pbs.twimg.com/profile_images/705362437604777984/P2cq2Qfu.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36377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Transition for students with Special Educational Needs &amp; Disabilities (SEND)</a:t>
            </a:r>
            <a:endParaRPr lang="en-GB" b="1" dirty="0"/>
          </a:p>
        </p:txBody>
      </p:sp>
      <p:sp>
        <p:nvSpPr>
          <p:cNvPr id="3" name="Content Placeholder 2"/>
          <p:cNvSpPr>
            <a:spLocks noGrp="1"/>
          </p:cNvSpPr>
          <p:nvPr>
            <p:ph idx="1"/>
          </p:nvPr>
        </p:nvSpPr>
        <p:spPr/>
        <p:txBody>
          <a:bodyPr>
            <a:normAutofit lnSpcReduction="10000"/>
          </a:bodyPr>
          <a:lstStyle/>
          <a:p>
            <a:pPr marL="0" indent="0">
              <a:buNone/>
            </a:pPr>
            <a:r>
              <a:rPr lang="en-GB" dirty="0" smtClean="0"/>
              <a:t>Information gathering:  </a:t>
            </a:r>
          </a:p>
          <a:p>
            <a:pPr>
              <a:buFont typeface="Wingdings" panose="05000000000000000000" pitchFamily="2" charset="2"/>
              <a:buChar char="Ø"/>
            </a:pPr>
            <a:r>
              <a:rPr lang="en-GB" dirty="0" smtClean="0"/>
              <a:t>  EHCP reviews in Y5 and Y6</a:t>
            </a:r>
          </a:p>
          <a:p>
            <a:pPr>
              <a:buFont typeface="Wingdings" panose="05000000000000000000" pitchFamily="2" charset="2"/>
              <a:buChar char="Ø"/>
            </a:pPr>
            <a:r>
              <a:rPr lang="en-GB" dirty="0"/>
              <a:t> </a:t>
            </a:r>
            <a:r>
              <a:rPr lang="en-GB" dirty="0" smtClean="0"/>
              <a:t> CS/IGD initial visits highlight pupils</a:t>
            </a:r>
          </a:p>
          <a:p>
            <a:pPr>
              <a:buFont typeface="Wingdings" panose="05000000000000000000" pitchFamily="2" charset="2"/>
              <a:buChar char="Ø"/>
            </a:pPr>
            <a:r>
              <a:rPr lang="en-GB" dirty="0" smtClean="0"/>
              <a:t>  LA ‘flagging’</a:t>
            </a:r>
          </a:p>
          <a:p>
            <a:pPr>
              <a:buFont typeface="Wingdings" panose="05000000000000000000" pitchFamily="2" charset="2"/>
              <a:buChar char="Ø"/>
            </a:pPr>
            <a:r>
              <a:rPr lang="en-GB" dirty="0" smtClean="0"/>
              <a:t>  Focussed SEND meeting with primary feeder schools</a:t>
            </a:r>
          </a:p>
          <a:p>
            <a:pPr>
              <a:buFont typeface="Wingdings" panose="05000000000000000000" pitchFamily="2" charset="2"/>
              <a:buChar char="Ø"/>
            </a:pPr>
            <a:r>
              <a:rPr lang="en-GB" dirty="0" smtClean="0"/>
              <a:t>  Parents invited to meeting</a:t>
            </a:r>
          </a:p>
          <a:p>
            <a:pPr>
              <a:buFont typeface="Wingdings" panose="05000000000000000000" pitchFamily="2" charset="2"/>
              <a:buChar char="Ø"/>
            </a:pPr>
            <a:r>
              <a:rPr lang="en-GB" dirty="0" smtClean="0"/>
              <a:t>  Create Pupil Passport</a:t>
            </a:r>
          </a:p>
          <a:p>
            <a:pPr>
              <a:buFont typeface="Wingdings" panose="05000000000000000000" pitchFamily="2" charset="2"/>
              <a:buChar char="Ø"/>
            </a:pPr>
            <a:r>
              <a:rPr lang="en-GB" dirty="0" smtClean="0"/>
              <a:t>  Initial ideas about support</a:t>
            </a:r>
          </a:p>
          <a:p>
            <a:pPr>
              <a:buFont typeface="Wingdings" panose="05000000000000000000" pitchFamily="2" charset="2"/>
              <a:buChar char="Ø"/>
            </a:pPr>
            <a:r>
              <a:rPr lang="en-GB" dirty="0" smtClean="0"/>
              <a:t>  Additional visits can be arranged (EHCP)</a:t>
            </a:r>
          </a:p>
          <a:p>
            <a:pPr>
              <a:buFont typeface="Wingdings" panose="05000000000000000000" pitchFamily="2" charset="2"/>
              <a:buChar char="Ø"/>
            </a:pPr>
            <a:r>
              <a:rPr lang="en-GB" dirty="0" smtClean="0"/>
              <a:t>  Support on Taster Day</a:t>
            </a:r>
          </a:p>
          <a:p>
            <a:pPr>
              <a:buFont typeface="Wingdings" panose="05000000000000000000" pitchFamily="2" charset="2"/>
              <a:buChar char="Ø"/>
            </a:pPr>
            <a:r>
              <a:rPr lang="en-GB" dirty="0" smtClean="0"/>
              <a:t>  Spread across TGs</a:t>
            </a:r>
          </a:p>
          <a:p>
            <a:pPr marL="0" indent="0">
              <a:buNone/>
            </a:pPr>
            <a:endParaRPr lang="en-GB" dirty="0" smtClean="0"/>
          </a:p>
        </p:txBody>
      </p:sp>
      <p:pic>
        <p:nvPicPr>
          <p:cNvPr id="5" name="Picture 4" descr="https://pbs.twimg.com/profile_images/705362437604777984/P2cq2Qf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6482" y="5174559"/>
            <a:ext cx="1454150" cy="1454150"/>
          </a:xfrm>
          <a:prstGeom prst="rect">
            <a:avLst/>
          </a:prstGeom>
          <a:noFill/>
          <a:ln>
            <a:noFill/>
          </a:ln>
        </p:spPr>
      </p:pic>
    </p:spTree>
    <p:extLst>
      <p:ext uri="{BB962C8B-B14F-4D97-AF65-F5344CB8AC3E}">
        <p14:creationId xmlns:p14="http://schemas.microsoft.com/office/powerpoint/2010/main" val="2173378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1476</TotalTime>
  <Words>2710</Words>
  <Application>Microsoft Office PowerPoint</Application>
  <PresentationFormat>A4 Paper (210x297 mm)</PresentationFormat>
  <Paragraphs>297</Paragraphs>
  <Slides>54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MS PGothic</vt:lpstr>
      <vt:lpstr>Arial</vt:lpstr>
      <vt:lpstr>Calibri</vt:lpstr>
      <vt:lpstr>Calibri Light</vt:lpstr>
      <vt:lpstr>Symbol</vt:lpstr>
      <vt:lpstr>Times New Roman</vt:lpstr>
      <vt:lpstr>Wingdings</vt:lpstr>
      <vt:lpstr>Office Theme</vt:lpstr>
      <vt:lpstr>Secondary Ready</vt:lpstr>
      <vt:lpstr>How to be a parent in 2018…..</vt:lpstr>
      <vt:lpstr>Key skills for education and life</vt:lpstr>
      <vt:lpstr>      Key skills for education … and life  Relationship skills  </vt:lpstr>
      <vt:lpstr>Friendships and relationship skills…..</vt:lpstr>
      <vt:lpstr>PowerPoint Presentation</vt:lpstr>
      <vt:lpstr>Friendship groups and meeting  new people</vt:lpstr>
      <vt:lpstr>Inclusion for all</vt:lpstr>
      <vt:lpstr>Transition for students with Special Educational Needs &amp; Disabilities (SEND)</vt:lpstr>
      <vt:lpstr>PowerPoint Presentation</vt:lpstr>
      <vt:lpstr>      Key skills for education … and life  Responsible decision making  </vt:lpstr>
      <vt:lpstr>Sleep</vt:lpstr>
      <vt:lpstr>Poor sleep in teenagers can lead to…</vt:lpstr>
      <vt:lpstr>Creating an environment for sleep</vt:lpstr>
      <vt:lpstr>      Key skills for education … and life  Social awareness  </vt:lpstr>
      <vt:lpstr>Screen time</vt:lpstr>
      <vt:lpstr>When screen times becomes an issue….</vt:lpstr>
      <vt:lpstr>      Key skills for education … and life  Self awareness and self management  </vt:lpstr>
      <vt:lpstr>Life can throw things at us..</vt:lpstr>
      <vt:lpstr>Resilience. What is resilience? </vt:lpstr>
      <vt:lpstr>Q: How can we support our children on this important transition to adulthood?</vt:lpstr>
      <vt:lpstr>1. People are not born smart</vt:lpstr>
      <vt:lpstr>2. Failure often leads to success</vt:lpstr>
      <vt:lpstr>3. Normalise don’t personalise</vt:lpstr>
      <vt:lpstr>4. Bad feelings are normal</vt:lpstr>
      <vt:lpstr>    5. Try not to over worry or over protect</vt:lpstr>
      <vt:lpstr>6. Teach your adolescent executive function skills</vt:lpstr>
      <vt:lpstr>Summary –building resilience </vt:lpstr>
      <vt:lpstr>Summary –building resilience </vt:lpstr>
      <vt:lpstr>Responsible Decision Making</vt:lpstr>
      <vt:lpstr>What our parents  think…..</vt:lpstr>
      <vt:lpstr>Our top tips…. Before your child starts</vt:lpstr>
      <vt:lpstr>PowerPoint Presentation</vt:lpstr>
      <vt:lpstr>PowerPoint Presentation</vt:lpstr>
      <vt:lpstr>PowerPoint Presentation</vt:lpstr>
      <vt:lpstr>Top tips from our pupils…..</vt:lpstr>
      <vt:lpstr>Top tips from our pupils…..</vt:lpstr>
      <vt:lpstr>From a tutors perspective…</vt:lpstr>
      <vt:lpstr>PowerPoint Presentation</vt:lpstr>
      <vt:lpstr>What happens next?......</vt:lpstr>
      <vt:lpstr>Taster day</vt:lpstr>
      <vt:lpstr>What you can do next……</vt:lpstr>
      <vt:lpstr>Visit the school website….</vt:lpstr>
      <vt:lpstr>Visit the Pastoral Support section</vt:lpstr>
      <vt:lpstr>PowerPoint Presentation</vt:lpstr>
      <vt:lpstr>PowerPoint Presentation</vt:lpstr>
      <vt:lpstr>PowerPoint Presentation</vt:lpstr>
      <vt:lpstr>PowerPoint Presentation</vt:lpstr>
      <vt:lpstr>Questions ???????  </vt:lpstr>
      <vt:lpstr>We hope you have found this evening useful  Should you have any further comments  or questions please email   cs@balcarras.gloucs.sch.uk Cath Saunders </vt:lpstr>
      <vt:lpstr>What makes a good learner…..</vt:lpstr>
      <vt:lpstr>PowerPoint Presentation</vt:lpstr>
      <vt:lpstr>PowerPoint Presentation</vt:lpstr>
      <vt:lpstr>10 keys to happier living</vt:lpstr>
    </vt:vector>
  </TitlesOfParts>
  <Company>Balcarras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ready</dc:title>
  <dc:creator>Saunders Cathryn</dc:creator>
  <cp:lastModifiedBy>Cathryn Saunders</cp:lastModifiedBy>
  <cp:revision>93</cp:revision>
  <cp:lastPrinted>2019-05-08T08:12:47Z</cp:lastPrinted>
  <dcterms:created xsi:type="dcterms:W3CDTF">2018-02-01T11:44:19Z</dcterms:created>
  <dcterms:modified xsi:type="dcterms:W3CDTF">2019-05-08T11:29:20Z</dcterms:modified>
</cp:coreProperties>
</file>